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handoutMasterIdLst>
    <p:handoutMasterId r:id="rId71"/>
  </p:handoutMasterIdLst>
  <p:sldIdLst>
    <p:sldId id="301" r:id="rId2"/>
    <p:sldId id="256" r:id="rId3"/>
    <p:sldId id="270" r:id="rId4"/>
    <p:sldId id="257" r:id="rId5"/>
    <p:sldId id="313" r:id="rId6"/>
    <p:sldId id="312" r:id="rId7"/>
    <p:sldId id="258" r:id="rId8"/>
    <p:sldId id="273" r:id="rId9"/>
    <p:sldId id="314" r:id="rId10"/>
    <p:sldId id="330" r:id="rId11"/>
    <p:sldId id="338" r:id="rId12"/>
    <p:sldId id="339" r:id="rId13"/>
    <p:sldId id="315" r:id="rId14"/>
    <p:sldId id="316" r:id="rId15"/>
    <p:sldId id="331" r:id="rId16"/>
    <p:sldId id="340" r:id="rId17"/>
    <p:sldId id="341" r:id="rId18"/>
    <p:sldId id="342" r:id="rId19"/>
    <p:sldId id="343" r:id="rId20"/>
    <p:sldId id="344" r:id="rId21"/>
    <p:sldId id="328" r:id="rId22"/>
    <p:sldId id="329" r:id="rId23"/>
    <p:sldId id="332" r:id="rId24"/>
    <p:sldId id="345" r:id="rId25"/>
    <p:sldId id="346" r:id="rId26"/>
    <p:sldId id="347" r:id="rId27"/>
    <p:sldId id="348" r:id="rId28"/>
    <p:sldId id="350" r:id="rId29"/>
    <p:sldId id="349" r:id="rId30"/>
    <p:sldId id="317" r:id="rId31"/>
    <p:sldId id="333" r:id="rId32"/>
    <p:sldId id="351" r:id="rId33"/>
    <p:sldId id="352" r:id="rId34"/>
    <p:sldId id="353" r:id="rId35"/>
    <p:sldId id="354" r:id="rId36"/>
    <p:sldId id="318" r:id="rId37"/>
    <p:sldId id="320" r:id="rId38"/>
    <p:sldId id="319" r:id="rId39"/>
    <p:sldId id="33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21" r:id="rId48"/>
    <p:sldId id="335" r:id="rId49"/>
    <p:sldId id="362" r:id="rId50"/>
    <p:sldId id="363" r:id="rId51"/>
    <p:sldId id="364" r:id="rId52"/>
    <p:sldId id="365" r:id="rId53"/>
    <p:sldId id="322" r:id="rId54"/>
    <p:sldId id="323" r:id="rId55"/>
    <p:sldId id="324" r:id="rId56"/>
    <p:sldId id="325" r:id="rId57"/>
    <p:sldId id="326" r:id="rId58"/>
    <p:sldId id="327" r:id="rId59"/>
    <p:sldId id="337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00" r:id="rId70"/>
  </p:sldIdLst>
  <p:sldSz cx="12192000" cy="6858000"/>
  <p:notesSz cx="6858000" cy="9144000"/>
  <p:embeddedFontLst>
    <p:embeddedFont>
      <p:font typeface="마루 부리 중간" panose="020B0600000101010101" charset="-127"/>
      <p:regular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A6AF"/>
    <a:srgbClr val="00BCD4"/>
    <a:srgbClr val="429AE2"/>
    <a:srgbClr val="4CD2B1"/>
    <a:srgbClr val="ECFF88"/>
    <a:srgbClr val="E8ECEB"/>
    <a:srgbClr val="B8B96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44" y="108"/>
      </p:cViewPr>
      <p:guideLst>
        <p:guide orient="horz" pos="2160"/>
        <p:guide pos="3840"/>
        <p:guide pos="264"/>
        <p:guide orient="horz" pos="264"/>
        <p:guide pos="7423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19A310-4CAA-4F42-AABB-82F0D7459E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9CBE7-6054-4CAE-9C62-AED302B75A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12F5C-696E-4A5B-A66D-6806D629E16F}" type="datetimeFigureOut">
              <a:rPr lang="en-ID" smtClean="0">
                <a:latin typeface="마루 부리 중간" panose="020B0600000101010101" pitchFamily="50" charset="-127"/>
              </a:rPr>
              <a:t>23/03/2023</a:t>
            </a:fld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5E6AB-6650-48EA-A0A6-421AAF5FEF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04C1A-EFDF-47CB-A98B-702E95575C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169B1-BC08-4745-A387-C7D50C5E0396}" type="slidenum">
              <a:rPr lang="en-ID" smtClean="0">
                <a:latin typeface="마루 부리 중간" panose="020B0600000101010101" pitchFamily="50" charset="-127"/>
              </a:rPr>
              <a:t>‹#›</a:t>
            </a:fld>
            <a:endParaRPr lang="en-ID" dirty="0">
              <a:latin typeface="마루 부리 중간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800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3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E0B1649-1033-433D-A77D-C680B4386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66985" y="3084844"/>
            <a:ext cx="2334881" cy="32837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2B71830-587A-4A45-A5F4-F2B151BDD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68098" y="489436"/>
            <a:ext cx="2334881" cy="32837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C442159-5954-4A5A-AE70-A6BE7DD1B7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6985" y="489436"/>
            <a:ext cx="2334881" cy="2535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583DABB-A594-437E-868E-835875232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8097" y="3833444"/>
            <a:ext cx="2334881" cy="2535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8B919279-BD8B-453F-8AB6-06C1209DA2E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A58991-556A-418D-9955-7EDCE441C83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2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FDD5DA1-5637-4A21-B4AB-E25380BE7A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7403" y="888339"/>
            <a:ext cx="5097198" cy="5097194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601167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BFF1065D-2790-42A3-8C5F-C458A8855D4A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266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163E16B-B981-4281-8680-3FEF1A386A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9799" y="2415487"/>
            <a:ext cx="1781734" cy="316361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8CA35C9-9B9F-417A-B68C-C64A742A2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91711" y="1256465"/>
            <a:ext cx="1781734" cy="316361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421E0217-6A0C-4671-9863-4FA361813628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CB2239A-0406-4648-B515-2470678BCC8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38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323696-DE00-4494-B865-789FC22AFC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091" y="2856798"/>
            <a:ext cx="1413689" cy="1766872"/>
          </a:xfrm>
          <a:prstGeom prst="round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64237FC-38B6-4222-AEAD-35E76FBF9C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93006" y="2856798"/>
            <a:ext cx="1413689" cy="1766872"/>
          </a:xfrm>
          <a:prstGeom prst="round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B1124E8-11B4-4B92-BCC3-F356FC3F6D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07241" y="2720035"/>
            <a:ext cx="1632536" cy="2040397"/>
          </a:xfrm>
          <a:prstGeom prst="round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4C1B5FFF-EED2-4046-8FF8-FC3AEFE867BF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6136126-DD5C-4C24-986E-75BD814CFCAD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11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34E3DAB-0DB8-4B2B-8554-D8E6E1A1E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1801" y="1299910"/>
            <a:ext cx="6477000" cy="4066173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EFF1DCAB-1BFC-4512-B820-0825CF52045A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C37FEC-2800-41B0-93EA-26041202793F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44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E93ABDC-4DE8-4AD3-A696-9DB42DBE8C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64368" y="2888502"/>
            <a:ext cx="2254444" cy="4002944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6CC8CF-962E-464E-9ADD-50FD298C85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04840" y="3647838"/>
            <a:ext cx="2254444" cy="4002944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B4B07C1-E73A-433F-8061-DB09277E69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4853" y="3647838"/>
            <a:ext cx="2254444" cy="4002944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9A3C551-4372-41B8-861A-75CE6FF4E895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B66DE5B-2FDC-4401-9E38-6063BC83CDD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841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963CD16-9E43-4AD8-943B-A6A83CAC79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18289" y="3475055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21AA695-8903-4EF1-949F-B62D65046A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62689" y="3475055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875DCD9-0690-4BF3-A5D6-5280733E37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04501" y="3475055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29E77DE-E4CD-43BF-8C73-2F24456C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18289" y="105972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BB597DD-6B13-4B41-9CFC-7FCDF38CF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62689" y="105972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2CA5B45E-C607-4A85-99F9-F776933E1D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04501" y="105972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9D809270-A68F-4BB1-ABC7-8724E1DD611F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63AE28F-0901-4AA9-9AB7-6D6B3CCDA83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963CD16-9E43-4AD8-943B-A6A83CAC79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18289" y="3475055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21AA695-8903-4EF1-949F-B62D65046A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62689" y="3475055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875DCD9-0690-4BF3-A5D6-5280733E37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04501" y="3475055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29E77DE-E4CD-43BF-8C73-2F24456C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18289" y="1059722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BB597DD-6B13-4B41-9CFC-7FCDF38CF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62689" y="1059722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2CA5B45E-C607-4A85-99F9-F776933E1D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04501" y="1059722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03641158-839D-4299-8C98-78F197513E0C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6579956-21D0-487F-BB65-858A899BB43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05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5D42F2A-98F7-435F-B610-C1B30AA17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92694" y="2667932"/>
            <a:ext cx="3681553" cy="2299351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6A6D23-23BF-410F-B8E9-3101B92D9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7752" y="2667932"/>
            <a:ext cx="3681553" cy="2299351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7FB0CD4-27B2-4878-B55A-DB5A456D64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2133" y="2359478"/>
            <a:ext cx="4617168" cy="288369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706D6BAB-1C7D-4031-942A-E3702E0E93FF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63C8C7-0B71-410F-AD5C-E0FEA94C2C42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44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F417AC1-69F8-449C-9D26-726D5E8C52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9776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F4682DE-0BB0-4A2B-B496-2914C2B0E2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4067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6F861BA-36B3-4DD0-B6D6-9B348CC795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286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4E87F3E-DD0F-4DA5-986D-CBD62789C0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5548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E221AE9-FFBF-4CDD-BB28-1FBF546EEAB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96013" y="2216595"/>
            <a:ext cx="1676414" cy="2951366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D22458F8-A830-43F0-A1AE-388CE56C1C7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CCCA31B-F4B2-4D4B-B02B-08B7D74D62A6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7461B9-9419-4BE1-A5F4-197C3FD2A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419100"/>
            <a:ext cx="11353800" cy="6019800"/>
          </a:xfrm>
          <a:custGeom>
            <a:avLst/>
            <a:gdLst>
              <a:gd name="connsiteX0" fmla="*/ 1003320 w 11353800"/>
              <a:gd name="connsiteY0" fmla="*/ 0 h 6019800"/>
              <a:gd name="connsiteX1" fmla="*/ 11353800 w 11353800"/>
              <a:gd name="connsiteY1" fmla="*/ 0 h 6019800"/>
              <a:gd name="connsiteX2" fmla="*/ 11353800 w 11353800"/>
              <a:gd name="connsiteY2" fmla="*/ 6019800 h 6019800"/>
              <a:gd name="connsiteX3" fmla="*/ 0 w 11353800"/>
              <a:gd name="connsiteY3" fmla="*/ 6019800 h 6019800"/>
              <a:gd name="connsiteX4" fmla="*/ 0 w 11353800"/>
              <a:gd name="connsiteY4" fmla="*/ 100332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3800" h="6019800">
                <a:moveTo>
                  <a:pt x="1003320" y="0"/>
                </a:moveTo>
                <a:lnTo>
                  <a:pt x="11353800" y="0"/>
                </a:lnTo>
                <a:lnTo>
                  <a:pt x="11353800" y="6019800"/>
                </a:lnTo>
                <a:lnTo>
                  <a:pt x="0" y="6019800"/>
                </a:lnTo>
                <a:lnTo>
                  <a:pt x="0" y="10033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5673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5CD16D5-49B0-45CF-A871-1C5451AEFB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7201" y="1339226"/>
            <a:ext cx="5237592" cy="4515164"/>
          </a:xfrm>
          <a:custGeom>
            <a:avLst/>
            <a:gdLst>
              <a:gd name="connsiteX0" fmla="*/ 0 w 5196258"/>
              <a:gd name="connsiteY0" fmla="*/ 0 h 4479533"/>
              <a:gd name="connsiteX1" fmla="*/ 5196258 w 5196258"/>
              <a:gd name="connsiteY1" fmla="*/ 0 h 4479533"/>
              <a:gd name="connsiteX2" fmla="*/ 2598129 w 5196258"/>
              <a:gd name="connsiteY2" fmla="*/ 4479533 h 44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6258" h="4479533">
                <a:moveTo>
                  <a:pt x="0" y="0"/>
                </a:moveTo>
                <a:lnTo>
                  <a:pt x="5196258" y="0"/>
                </a:lnTo>
                <a:lnTo>
                  <a:pt x="2598129" y="44795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마루 부리 중간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3C5DD1EF-D443-4D8B-91B4-88262723013D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E6DD6A4-8A8D-48EB-BD86-1EF7BEC523D9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135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32121CD-68A1-4BC5-B853-C1F1CC9A76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580" y="3658580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2FB06CE-69D0-48AF-85E2-895E253E62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776" y="3658580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B6E9A6-033B-4698-8D70-3BD49C21A4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97580" y="1368386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D0ADCCC-0076-490F-A8AC-90AAB9B009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7776" y="1368386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3CC02C76-1D6D-46BC-A538-49F4986D492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7668BB8-93BD-49A1-8977-953B71CE8A64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60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F6DD3-4C73-4C5C-9A53-C4093A3DAE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6671" y="1875272"/>
            <a:ext cx="2137475" cy="3011250"/>
          </a:xfrm>
          <a:prstGeom prst="rect">
            <a:avLst/>
          </a:prstGeo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609D213-F425-453F-A956-80DBCB67FF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64070" y="491271"/>
            <a:ext cx="2137475" cy="3011250"/>
          </a:xfrm>
          <a:prstGeom prst="rect">
            <a:avLst/>
          </a:prstGeo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E7908DF-ADD8-448D-B804-C7B2B07652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34" y="3355253"/>
            <a:ext cx="2137475" cy="3011250"/>
          </a:xfrm>
          <a:prstGeom prst="rect">
            <a:avLst/>
          </a:prstGeo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2804CC8F-924B-4A5B-8A19-D2D38EAED166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34466C0-9B6B-4F8F-85B6-28024110B6BF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37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609D213-F425-453F-A956-80DBCB67FF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9812" y="742658"/>
            <a:ext cx="5366268" cy="536626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92338C81-E5C5-4EC6-B741-3EC4228CC491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599D85-9967-4429-B73A-852D05248561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04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2DF7E50-CA56-41E9-AF0C-605FDB01B2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7903" y="2573008"/>
            <a:ext cx="3612559" cy="361084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609D213-F425-453F-A956-80DBCB67FF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7184" y="695590"/>
            <a:ext cx="3612559" cy="361084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252F610E-F36E-4EDF-AEE1-03963399714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6BABD-9989-467A-8EC3-E0CFB410E08B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4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07BAD0B-4868-476C-9330-C91592473F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10179" y="1156007"/>
            <a:ext cx="1771646" cy="1771644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800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173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3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0708295-3FE0-4C03-AF7D-A195FC9377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07155" y="1036865"/>
            <a:ext cx="1180022" cy="118002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AE11BA7-9365-4074-92AA-C00D142A4D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07155" y="2887203"/>
            <a:ext cx="1180022" cy="118002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0A61A8F-A02C-4394-BC12-D91674FF9B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07155" y="4710173"/>
            <a:ext cx="1180022" cy="118002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204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5695545-33B6-4580-8337-EDD0D051E5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86154" y="139528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0023F61-F4E3-46AE-A62F-286EEECC54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33295" y="139528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D7BC13E-7429-4FE3-A63E-253E8E0C1E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80437" y="139528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9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DE50772-E064-43E9-83AA-805DA725F3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720" y="767550"/>
            <a:ext cx="5061808" cy="532290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78BB410-404E-4EE2-BB43-3BB95C3D7345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A61C0C-E0AB-45A5-919E-FDD31052D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08360" y="489435"/>
            <a:ext cx="4183777" cy="5877569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5342F5-4699-4018-B597-A16C435DA897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7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FC1B658-78BF-4CC8-9D86-B38F795C3C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56538" y="2758097"/>
            <a:ext cx="2621984" cy="3610072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A61C0C-E0AB-45A5-919E-FDD31052D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72545" y="489832"/>
            <a:ext cx="2621984" cy="3610072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4E7DC845-226E-45B4-9F4B-CC0DFD97BD9D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2CCD4EC-8764-4BCF-9843-BEFFEE9170E5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8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6" r:id="rId2"/>
    <p:sldLayoutId id="2147483693" r:id="rId3"/>
    <p:sldLayoutId id="2147483673" r:id="rId4"/>
    <p:sldLayoutId id="2147483695" r:id="rId5"/>
    <p:sldLayoutId id="2147483694" r:id="rId6"/>
    <p:sldLayoutId id="2147483691" r:id="rId7"/>
    <p:sldLayoutId id="2147483687" r:id="rId8"/>
    <p:sldLayoutId id="2147483688" r:id="rId9"/>
    <p:sldLayoutId id="2147483686" r:id="rId10"/>
    <p:sldLayoutId id="2147483685" r:id="rId11"/>
    <p:sldLayoutId id="2147483684" r:id="rId12"/>
    <p:sldLayoutId id="2147483683" r:id="rId13"/>
    <p:sldLayoutId id="2147483682" r:id="rId14"/>
    <p:sldLayoutId id="2147483681" r:id="rId15"/>
    <p:sldLayoutId id="2147483689" r:id="rId16"/>
    <p:sldLayoutId id="2147483690" r:id="rId17"/>
    <p:sldLayoutId id="2147483680" r:id="rId18"/>
    <p:sldLayoutId id="2147483679" r:id="rId19"/>
    <p:sldLayoutId id="2147483676" r:id="rId20"/>
    <p:sldLayoutId id="2147483675" r:id="rId21"/>
    <p:sldLayoutId id="2147483674" r:id="rId22"/>
    <p:sldLayoutId id="2147483677" r:id="rId23"/>
    <p:sldLayoutId id="2147483678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C5545-F033-487D-AF9D-C320462643E8}"/>
              </a:ext>
            </a:extLst>
          </p:cNvPr>
          <p:cNvSpPr txBox="1"/>
          <p:nvPr/>
        </p:nvSpPr>
        <p:spPr>
          <a:xfrm>
            <a:off x="1791775" y="2224796"/>
            <a:ext cx="8608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6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Open Sans Light" panose="020B0306030504020204" pitchFamily="34" charset="0"/>
              </a:rPr>
              <a:t>Happy Education</a:t>
            </a:r>
            <a:endParaRPr lang="id-ID" sz="7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145F2-C535-4061-9CE8-593939CCEB12}"/>
              </a:ext>
            </a:extLst>
          </p:cNvPr>
          <p:cNvSpPr/>
          <p:nvPr/>
        </p:nvSpPr>
        <p:spPr>
          <a:xfrm>
            <a:off x="2631486" y="3767510"/>
            <a:ext cx="72344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6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Open Sans Light" panose="020B0306030504020204" pitchFamily="34" charset="0"/>
              </a:rPr>
              <a:t>온라인 강의 사이트</a:t>
            </a:r>
            <a:endParaRPr lang="id-ID" sz="2400" spc="6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Open Sans Light" panose="020B03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78EFF-E9B1-4A57-A132-C1D44DE21196}"/>
              </a:ext>
            </a:extLst>
          </p:cNvPr>
          <p:cNvCxnSpPr/>
          <p:nvPr/>
        </p:nvCxnSpPr>
        <p:spPr>
          <a:xfrm>
            <a:off x="5789802" y="3671246"/>
            <a:ext cx="612396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F96AEB-33A2-0591-27D2-E8443EBD4119}"/>
              </a:ext>
            </a:extLst>
          </p:cNvPr>
          <p:cNvSpPr txBox="1"/>
          <p:nvPr/>
        </p:nvSpPr>
        <p:spPr>
          <a:xfrm>
            <a:off x="3837764" y="4609320"/>
            <a:ext cx="45164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조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sz="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강동욱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권용범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박수현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양진구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이영인</a:t>
            </a:r>
          </a:p>
        </p:txBody>
      </p:sp>
    </p:spTree>
    <p:extLst>
      <p:ext uri="{BB962C8B-B14F-4D97-AF65-F5344CB8AC3E}">
        <p14:creationId xmlns:p14="http://schemas.microsoft.com/office/powerpoint/2010/main" val="321671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메인화면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23539"/>
              </p:ext>
            </p:extLst>
          </p:nvPr>
        </p:nvGraphicFramePr>
        <p:xfrm>
          <a:off x="625642" y="1716508"/>
          <a:ext cx="11004884" cy="42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247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35980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92841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316553">
                  <a:extLst>
                    <a:ext uri="{9D8B030D-6E8A-4147-A177-3AD203B41FA5}">
                      <a16:colId xmlns:a16="http://schemas.microsoft.com/office/drawing/2014/main" val="2649791172"/>
                    </a:ext>
                  </a:extLst>
                </a:gridCol>
              </a:tblGrid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선택한 카테고리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/list/show/{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getcategory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45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/list/{search}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front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/carousel/front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back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/carousel/back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46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database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db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646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full stack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/carousel/full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/main5/{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}/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GetClassDetailResponseDto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74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GetClassInfoDto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69218"/>
              </p:ext>
            </p:extLst>
          </p:nvPr>
        </p:nvGraphicFramePr>
        <p:xfrm>
          <a:off x="668883" y="1790396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discount_rate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Student_count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수강중인 학생수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17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ea typeface="마루 부리 중간" panose="020B0600000101010101" pitchFamily="50" charset="-127"/>
              </a:rPr>
              <a:t>GetClassDetailResponseDto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78157"/>
              </p:ext>
            </p:extLst>
          </p:nvPr>
        </p:nvGraphicFramePr>
        <p:xfrm>
          <a:off x="668883" y="1404851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간단설명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21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로그인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512005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 비밀번호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비밀번호를 입력한 뒤 로그인 버튼을 눌러 로그인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비밀번호의 일치 여부에 따라 다른 안내메시지 출력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028075" y="165835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297391" y="1613633"/>
            <a:ext cx="2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 표시 활성화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028074" y="2054592"/>
            <a:ext cx="299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눈 아이콘을 클릭하면 비밀번호 표시 활성화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77CE4A9-1541-33C6-A66A-A761BDE6D7F5}"/>
              </a:ext>
            </a:extLst>
          </p:cNvPr>
          <p:cNvSpPr/>
          <p:nvPr/>
        </p:nvSpPr>
        <p:spPr>
          <a:xfrm>
            <a:off x="8028075" y="334702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D1968-B1DB-6C0F-2FD9-286A1E495FBD}"/>
              </a:ext>
            </a:extLst>
          </p:cNvPr>
          <p:cNvSpPr txBox="1"/>
          <p:nvPr/>
        </p:nvSpPr>
        <p:spPr>
          <a:xfrm>
            <a:off x="8297391" y="3302302"/>
            <a:ext cx="2801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 찾기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페이지 이동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DDC0-01AF-E50D-E5F1-978C295BCADB}"/>
              </a:ext>
            </a:extLst>
          </p:cNvPr>
          <p:cNvSpPr txBox="1"/>
          <p:nvPr/>
        </p:nvSpPr>
        <p:spPr>
          <a:xfrm>
            <a:off x="8028074" y="3948633"/>
            <a:ext cx="2997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선택한 버튼의 페이지로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4C201-A8C4-AE95-DC0C-B36CB78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73" y="1735243"/>
            <a:ext cx="3293653" cy="39743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A4CC66-8318-C557-AB99-DDC85E8A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5" t="46300" r="7007" b="39839"/>
          <a:stretch/>
        </p:blipFill>
        <p:spPr>
          <a:xfrm>
            <a:off x="8247185" y="2573796"/>
            <a:ext cx="2362200" cy="5233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ACAB05-449F-7197-4339-27FBFC7D5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6" t="3695" r="1809" b="9832"/>
          <a:stretch/>
        </p:blipFill>
        <p:spPr>
          <a:xfrm>
            <a:off x="4792966" y="3480480"/>
            <a:ext cx="2732394" cy="88588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D3B05-CFDC-A843-2BDA-CB5620BB8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2" t="2329" r="1556" b="4385"/>
          <a:stretch/>
        </p:blipFill>
        <p:spPr>
          <a:xfrm>
            <a:off x="4792966" y="4794738"/>
            <a:ext cx="2748219" cy="88588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4152BD3-2540-FE96-B529-B0FC126A9F7D}"/>
              </a:ext>
            </a:extLst>
          </p:cNvPr>
          <p:cNvSpPr/>
          <p:nvPr/>
        </p:nvSpPr>
        <p:spPr>
          <a:xfrm>
            <a:off x="1162497" y="267566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40C414-EB12-A1F8-424A-FA0970464403}"/>
              </a:ext>
            </a:extLst>
          </p:cNvPr>
          <p:cNvSpPr/>
          <p:nvPr/>
        </p:nvSpPr>
        <p:spPr>
          <a:xfrm>
            <a:off x="1285142" y="3033283"/>
            <a:ext cx="2724150" cy="176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85AF9F-91F7-D43B-15A5-C7D276D66B69}"/>
              </a:ext>
            </a:extLst>
          </p:cNvPr>
          <p:cNvSpPr/>
          <p:nvPr/>
        </p:nvSpPr>
        <p:spPr>
          <a:xfrm>
            <a:off x="3659039" y="3692990"/>
            <a:ext cx="256469" cy="2304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E3B893-C545-0C4B-76C9-3A52D3831717}"/>
              </a:ext>
            </a:extLst>
          </p:cNvPr>
          <p:cNvSpPr/>
          <p:nvPr/>
        </p:nvSpPr>
        <p:spPr>
          <a:xfrm>
            <a:off x="3319892" y="362064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ED8B64-A503-1837-0D8A-17BC7D778558}"/>
              </a:ext>
            </a:extLst>
          </p:cNvPr>
          <p:cNvSpPr/>
          <p:nvPr/>
        </p:nvSpPr>
        <p:spPr>
          <a:xfrm>
            <a:off x="3963071" y="4950199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42B42-83D2-9572-E513-C31C43C8A97C}"/>
              </a:ext>
            </a:extLst>
          </p:cNvPr>
          <p:cNvSpPr/>
          <p:nvPr/>
        </p:nvSpPr>
        <p:spPr>
          <a:xfrm>
            <a:off x="1377462" y="5090439"/>
            <a:ext cx="2538046" cy="364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28850A-B151-18A5-F801-0F426602D639}"/>
              </a:ext>
            </a:extLst>
          </p:cNvPr>
          <p:cNvSpPr txBox="1"/>
          <p:nvPr/>
        </p:nvSpPr>
        <p:spPr>
          <a:xfrm>
            <a:off x="4704585" y="3130722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로그인에 성공했을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10D2EB-0A80-9981-3EEE-9B29B4A45915}"/>
              </a:ext>
            </a:extLst>
          </p:cNvPr>
          <p:cNvSpPr txBox="1"/>
          <p:nvPr/>
        </p:nvSpPr>
        <p:spPr>
          <a:xfrm>
            <a:off x="4721495" y="4472696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로그인에 실패했을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11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회원가입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377189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정보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회원가입에 필요한 정보를 올바르게 입력한 뒤 회원가입 버튼을 누르면 회원가입이 됨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성공 여부에 따라 다른 안내 메시지 출력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028075" y="165835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297391" y="1613633"/>
            <a:ext cx="2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 조건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028074" y="2054592"/>
            <a:ext cx="3125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정보를 입력했을 때 이메일과 비밀번호가 조건에 맞지 않으면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FE3C5-BB8C-5257-8313-6D2B4940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3247" r="28750" b="3932"/>
          <a:stretch/>
        </p:blipFill>
        <p:spPr>
          <a:xfrm>
            <a:off x="1038236" y="1510174"/>
            <a:ext cx="3053106" cy="4755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6E15EE8-B6E1-9862-DEF0-0729AE4FD9E9}"/>
              </a:ext>
            </a:extLst>
          </p:cNvPr>
          <p:cNvSpPr/>
          <p:nvPr/>
        </p:nvSpPr>
        <p:spPr>
          <a:xfrm>
            <a:off x="948243" y="228205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1292548" y="2325677"/>
            <a:ext cx="2555693" cy="3789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78F534-AA64-BE45-A112-6B8F8E6B2F00}"/>
              </a:ext>
            </a:extLst>
          </p:cNvPr>
          <p:cNvSpPr/>
          <p:nvPr/>
        </p:nvSpPr>
        <p:spPr>
          <a:xfrm>
            <a:off x="1399614" y="2368062"/>
            <a:ext cx="2364332" cy="1257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CD6165-40C3-D1CD-9726-9A660F582012}"/>
              </a:ext>
            </a:extLst>
          </p:cNvPr>
          <p:cNvSpPr/>
          <p:nvPr/>
        </p:nvSpPr>
        <p:spPr>
          <a:xfrm>
            <a:off x="3796153" y="34295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B7182F-E25B-F734-7615-11340464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44" y="3567499"/>
            <a:ext cx="2934598" cy="8784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B2BDD4-B979-5EAF-1286-6FBA2500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96" y="4867298"/>
            <a:ext cx="2931326" cy="9739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621977" y="3290500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회원가입에 성공했을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326BA1-6585-AF49-39E2-938BFDBB70B1}"/>
              </a:ext>
            </a:extLst>
          </p:cNvPr>
          <p:cNvSpPr txBox="1"/>
          <p:nvPr/>
        </p:nvSpPr>
        <p:spPr>
          <a:xfrm>
            <a:off x="4621977" y="4565868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회원가입에 실패했을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8A6E049-F468-A291-CC1E-FCF2F908C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713" y="2569150"/>
            <a:ext cx="3235113" cy="237693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1013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로그인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/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회원가입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592508"/>
              </p:ext>
            </p:extLst>
          </p:nvPr>
        </p:nvGraphicFramePr>
        <p:xfrm>
          <a:off x="752872" y="2949689"/>
          <a:ext cx="10508687" cy="149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70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2045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25246">
                  <a:extLst>
                    <a:ext uri="{9D8B030D-6E8A-4147-A177-3AD203B41FA5}">
                      <a16:colId xmlns:a16="http://schemas.microsoft.com/office/drawing/2014/main" val="2813840350"/>
                    </a:ext>
                  </a:extLst>
                </a:gridCol>
                <a:gridCol w="2999873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823412">
                  <a:extLst>
                    <a:ext uri="{9D8B030D-6E8A-4147-A177-3AD203B41FA5}">
                      <a16:colId xmlns:a16="http://schemas.microsoft.com/office/drawing/2014/main" val="320716544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/auth/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SigninResponseDto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SignupDto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/auth/signup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&lt;?&gt;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로그인된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사용자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/auth/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/{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userId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05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72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로그인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- </a:t>
            </a:r>
            <a:r>
              <a:rPr lang="en-US" altLang="ko-KR" dirty="0" err="1" smtClean="0"/>
              <a:t>SigninDto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38730"/>
              </p:ext>
            </p:extLst>
          </p:nvPr>
        </p:nvGraphicFramePr>
        <p:xfrm>
          <a:off x="636799" y="2624585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833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회원가입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SignupDto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996805"/>
              </p:ext>
            </p:extLst>
          </p:nvPr>
        </p:nvGraphicFramePr>
        <p:xfrm>
          <a:off x="636799" y="2624585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password_confirm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확인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8173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21252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Tel_num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6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64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로그인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 smtClean="0"/>
              <a:t>SigninResponseDto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92706"/>
              </p:ext>
            </p:extLst>
          </p:nvPr>
        </p:nvGraphicFramePr>
        <p:xfrm>
          <a:off x="636799" y="2624585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Token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토큰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Exprtime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세션 </a:t>
                      </a:r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만료시간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UserEntity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유저정보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81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43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회원가입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 smtClean="0"/>
              <a:t>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4037"/>
              </p:ext>
            </p:extLst>
          </p:nvPr>
        </p:nvGraphicFramePr>
        <p:xfrm>
          <a:off x="636799" y="2624585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회원가입 성공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회원가입 실패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0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D81D35-CFF2-4389-9F7F-259C85A435ED}"/>
              </a:ext>
            </a:extLst>
          </p:cNvPr>
          <p:cNvSpPr txBox="1"/>
          <p:nvPr/>
        </p:nvSpPr>
        <p:spPr>
          <a:xfrm>
            <a:off x="1205167" y="2307816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01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1448F-23A5-44C2-B427-63AB2FB295BF}"/>
              </a:ext>
            </a:extLst>
          </p:cNvPr>
          <p:cNvSpPr txBox="1"/>
          <p:nvPr/>
        </p:nvSpPr>
        <p:spPr>
          <a:xfrm>
            <a:off x="1785398" y="2368574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프로젝트 목표</a:t>
            </a:r>
            <a:endParaRPr lang="id-ID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47AAC-C7D4-46FF-9706-14965E4FA3B3}"/>
              </a:ext>
            </a:extLst>
          </p:cNvPr>
          <p:cNvSpPr txBox="1"/>
          <p:nvPr/>
        </p:nvSpPr>
        <p:spPr>
          <a:xfrm>
            <a:off x="1205167" y="3300636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02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B4B32-69BE-4A24-A5D8-C08D0115B49C}"/>
              </a:ext>
            </a:extLst>
          </p:cNvPr>
          <p:cNvSpPr txBox="1"/>
          <p:nvPr/>
        </p:nvSpPr>
        <p:spPr>
          <a:xfrm>
            <a:off x="1785398" y="3362191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환경 및 사용기술</a:t>
            </a:r>
            <a:endParaRPr lang="id-ID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99DA-C90C-462D-805E-A08D31E4C96B}"/>
              </a:ext>
            </a:extLst>
          </p:cNvPr>
          <p:cNvSpPr txBox="1"/>
          <p:nvPr/>
        </p:nvSpPr>
        <p:spPr>
          <a:xfrm>
            <a:off x="1205167" y="4293862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03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F8CA7-0A88-496D-9C57-ACC758FE8361}"/>
              </a:ext>
            </a:extLst>
          </p:cNvPr>
          <p:cNvSpPr txBox="1"/>
          <p:nvPr/>
        </p:nvSpPr>
        <p:spPr>
          <a:xfrm>
            <a:off x="1813026" y="4369680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마루 부리 중간" panose="020B0600000101010101" pitchFamily="50" charset="-127"/>
                <a:cs typeface="Poppins" panose="02000000000000000000" pitchFamily="2" charset="0"/>
              </a:rPr>
              <a:t>ERD</a:t>
            </a:r>
            <a:endParaRPr lang="id-ID" sz="2000" dirty="0"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25D78-EF8B-435F-B880-BA331E6C0A49}"/>
              </a:ext>
            </a:extLst>
          </p:cNvPr>
          <p:cNvSpPr txBox="1"/>
          <p:nvPr/>
        </p:nvSpPr>
        <p:spPr>
          <a:xfrm>
            <a:off x="1205167" y="5284049"/>
            <a:ext cx="630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04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FABB5-DDF7-46A0-A014-0E2CDB8D9BAA}"/>
              </a:ext>
            </a:extLst>
          </p:cNvPr>
          <p:cNvSpPr txBox="1"/>
          <p:nvPr/>
        </p:nvSpPr>
        <p:spPr>
          <a:xfrm>
            <a:off x="1785398" y="5383305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&amp; 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API</a:t>
            </a:r>
            <a:endParaRPr lang="id-ID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35926D-2979-46C2-B8FD-1698CB2C7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목차</a:t>
            </a:r>
            <a:endParaRPr lang="en-ID" dirty="0"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158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로그인된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사용자 정보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3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C811BD5-FD8B-426B-89DE-AF18D351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1" y="1798299"/>
            <a:ext cx="3051482" cy="41543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아이디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이메일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찾기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377189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가입한 정보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가입할 때 입력했던 정보를 입력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있으면 해당 사용자의 아이디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없으면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알림창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표시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15EE8-B6E1-9862-DEF0-0729AE4FD9E9}"/>
              </a:ext>
            </a:extLst>
          </p:cNvPr>
          <p:cNvSpPr/>
          <p:nvPr/>
        </p:nvSpPr>
        <p:spPr>
          <a:xfrm>
            <a:off x="948243" y="310487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1292548" y="3197182"/>
            <a:ext cx="2555693" cy="2166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589383" y="3540759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일치하지 않을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83E94-44A1-D5BD-CE71-F29DB2BF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83" y="3912264"/>
            <a:ext cx="3454959" cy="99662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AA5E97-5590-7B04-532A-655F58EF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35" y="2076607"/>
            <a:ext cx="3044511" cy="36183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64ADEF-FC0B-FB89-A043-E58F68585AEC}"/>
              </a:ext>
            </a:extLst>
          </p:cNvPr>
          <p:cNvSpPr txBox="1"/>
          <p:nvPr/>
        </p:nvSpPr>
        <p:spPr>
          <a:xfrm>
            <a:off x="8192685" y="1720512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일치할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2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A26084-0DD9-E960-10D8-0D2F1473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8" y="2000899"/>
            <a:ext cx="3078252" cy="37608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377189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가입한 정보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와 전화번호 입력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있으면 해당 사용자의 비밀번호 변경기능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없으면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알림창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표시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15EE8-B6E1-9862-DEF0-0729AE4FD9E9}"/>
              </a:ext>
            </a:extLst>
          </p:cNvPr>
          <p:cNvSpPr/>
          <p:nvPr/>
        </p:nvSpPr>
        <p:spPr>
          <a:xfrm>
            <a:off x="948243" y="310487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1292548" y="3197182"/>
            <a:ext cx="2555693" cy="2166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589383" y="3540759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일치하지 않을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64ADEF-FC0B-FB89-A043-E58F68585AEC}"/>
              </a:ext>
            </a:extLst>
          </p:cNvPr>
          <p:cNvSpPr txBox="1"/>
          <p:nvPr/>
        </p:nvSpPr>
        <p:spPr>
          <a:xfrm>
            <a:off x="8192685" y="1720512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일치할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C3163-FCA6-FD54-D9E9-F3BD0E15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83" y="3912264"/>
            <a:ext cx="3454959" cy="99662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E3FC3F-15FA-E6FC-DF5E-12937ECA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985" y="2077884"/>
            <a:ext cx="3072061" cy="379537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9753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아이디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/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46804"/>
              </p:ext>
            </p:extLst>
          </p:nvPr>
        </p:nvGraphicFramePr>
        <p:xfrm>
          <a:off x="625644" y="2549439"/>
          <a:ext cx="1095675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1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374231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FindIdDto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/find/id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FindIdResponseDto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GetFindPasswordDto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/find/password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ChangePasswordDto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/find/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changePassword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67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아이디 찾기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FindIdDto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48289"/>
              </p:ext>
            </p:extLst>
          </p:nvPr>
        </p:nvGraphicFramePr>
        <p:xfrm>
          <a:off x="700968" y="2656670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0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Get</a:t>
            </a:r>
            <a:r>
              <a:rPr lang="en-US" altLang="ko-KR" dirty="0" err="1" smtClean="0"/>
              <a:t>FindPasswordDto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36982"/>
              </p:ext>
            </p:extLst>
          </p:nvPr>
        </p:nvGraphicFramePr>
        <p:xfrm>
          <a:off x="684925" y="2817090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33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변경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ChangePasswordDto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2661"/>
              </p:ext>
            </p:extLst>
          </p:nvPr>
        </p:nvGraphicFramePr>
        <p:xfrm>
          <a:off x="684926" y="2624585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Password_confirm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확인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128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아이디 찾기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FindIdResponseDto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33747"/>
              </p:ext>
            </p:extLst>
          </p:nvPr>
        </p:nvGraphicFramePr>
        <p:xfrm>
          <a:off x="717009" y="3025638"/>
          <a:ext cx="10854236" cy="98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85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FindPasswordDto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89289"/>
              </p:ext>
            </p:extLst>
          </p:nvPr>
        </p:nvGraphicFramePr>
        <p:xfrm>
          <a:off x="668883" y="3105848"/>
          <a:ext cx="10854236" cy="122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찾기 페이지로 이동</a:t>
                      </a:r>
                      <a:endParaRPr lang="en-US" altLang="ko-KR" sz="1400" baseline="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오류 메시지 출력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7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변경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FindPasswordDto</a:t>
            </a:r>
            <a:endParaRPr lang="ko-KR" altLang="en-US" dirty="0"/>
          </a:p>
          <a:p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78601"/>
              </p:ext>
            </p:extLst>
          </p:nvPr>
        </p:nvGraphicFramePr>
        <p:xfrm>
          <a:off x="668883" y="2961470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 출력</a:t>
                      </a:r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메시지 출력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32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프로젝트 목표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5E02B-2A44-4F35-B25A-174102606F7A}"/>
              </a:ext>
            </a:extLst>
          </p:cNvPr>
          <p:cNvSpPr txBox="1"/>
          <p:nvPr/>
        </p:nvSpPr>
        <p:spPr>
          <a:xfrm>
            <a:off x="1205166" y="1959872"/>
            <a:ext cx="799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1.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React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와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SpringBoot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사용하여 수강신청 사이트 제작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서버는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MySql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5C9-8BA6-D5DE-EFF5-14C1CF7FB1AB}"/>
              </a:ext>
            </a:extLst>
          </p:cNvPr>
          <p:cNvSpPr txBox="1"/>
          <p:nvPr/>
        </p:nvSpPr>
        <p:spPr>
          <a:xfrm>
            <a:off x="1205166" y="2466516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 신청사이트에 로그인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기능 구현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60341-6B39-1B29-7423-45A8BE33BFAD}"/>
              </a:ext>
            </a:extLst>
          </p:cNvPr>
          <p:cNvSpPr txBox="1"/>
          <p:nvPr/>
        </p:nvSpPr>
        <p:spPr>
          <a:xfrm>
            <a:off x="1205166" y="2993774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목록 페이지 제작 및 검색 기능 구현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5FFFB-09C2-AC61-113E-E36A32FAE8F5}"/>
              </a:ext>
            </a:extLst>
          </p:cNvPr>
          <p:cNvSpPr txBox="1"/>
          <p:nvPr/>
        </p:nvSpPr>
        <p:spPr>
          <a:xfrm>
            <a:off x="1205166" y="3522094"/>
            <a:ext cx="8743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 신청 사이트에서 강의 클릭 시 해당 강의의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ID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따른 데이터를 서버에 요청 후 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상세 페이지로 출력</a:t>
            </a:r>
            <a:endParaRPr lang="id-ID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45C00-EAEB-C219-BE9A-2303A9A9ECAC}"/>
              </a:ext>
            </a:extLst>
          </p:cNvPr>
          <p:cNvSpPr txBox="1"/>
          <p:nvPr/>
        </p:nvSpPr>
        <p:spPr>
          <a:xfrm>
            <a:off x="1205166" y="4314574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 상태에서만 사용할 수 있는 장바구니 기능 구현</a:t>
            </a:r>
            <a:endParaRPr lang="id-ID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DA389-CA41-AE94-63EF-72A8E755BF64}"/>
              </a:ext>
            </a:extLst>
          </p:cNvPr>
          <p:cNvSpPr txBox="1"/>
          <p:nvPr/>
        </p:nvSpPr>
        <p:spPr>
          <a:xfrm>
            <a:off x="1205166" y="4884427"/>
            <a:ext cx="674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장바구니에 담긴 강의 결제 기능 구현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결제 내역은 서버에 추가</a:t>
            </a:r>
            <a:endParaRPr lang="id-ID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1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목록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7624454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734426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018587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카테고리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833944" y="2104575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보고 싶은 카테고리의 강의 목록들만 볼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7" y="1573444"/>
            <a:ext cx="6693675" cy="462332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ABA4F70-7435-2F3C-1104-1D058C3DACF0}"/>
              </a:ext>
            </a:extLst>
          </p:cNvPr>
          <p:cNvSpPr/>
          <p:nvPr/>
        </p:nvSpPr>
        <p:spPr>
          <a:xfrm>
            <a:off x="613460" y="199057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F9F4069-A6C5-1F4B-9EE3-7681423B61F7}"/>
              </a:ext>
            </a:extLst>
          </p:cNvPr>
          <p:cNvSpPr/>
          <p:nvPr/>
        </p:nvSpPr>
        <p:spPr>
          <a:xfrm>
            <a:off x="5455285" y="1824686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4B1E530-627F-CAA8-FC4B-47EAF026F0FD}"/>
              </a:ext>
            </a:extLst>
          </p:cNvPr>
          <p:cNvSpPr/>
          <p:nvPr/>
        </p:nvSpPr>
        <p:spPr>
          <a:xfrm>
            <a:off x="4599330" y="2442766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1D996-2922-4A57-939A-A854472E3850}"/>
              </a:ext>
            </a:extLst>
          </p:cNvPr>
          <p:cNvSpPr/>
          <p:nvPr/>
        </p:nvSpPr>
        <p:spPr>
          <a:xfrm>
            <a:off x="5809186" y="272177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44DD5B-91EB-9238-6C9B-93F2BE84A80D}"/>
              </a:ext>
            </a:extLst>
          </p:cNvPr>
          <p:cNvSpPr/>
          <p:nvPr/>
        </p:nvSpPr>
        <p:spPr>
          <a:xfrm>
            <a:off x="908630" y="2070587"/>
            <a:ext cx="1107739" cy="1411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2B2954-CA47-73DE-CD94-3C808131C787}"/>
              </a:ext>
            </a:extLst>
          </p:cNvPr>
          <p:cNvSpPr/>
          <p:nvPr/>
        </p:nvSpPr>
        <p:spPr>
          <a:xfrm>
            <a:off x="2180013" y="2582711"/>
            <a:ext cx="2364332" cy="32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14B0C0-4FBB-0C66-CF26-248B9D08E36B}"/>
              </a:ext>
            </a:extLst>
          </p:cNvPr>
          <p:cNvSpPr/>
          <p:nvPr/>
        </p:nvSpPr>
        <p:spPr>
          <a:xfrm>
            <a:off x="5739446" y="2065265"/>
            <a:ext cx="1505720" cy="325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0F966C-167B-A783-BC0F-0B06FB25AE40}"/>
              </a:ext>
            </a:extLst>
          </p:cNvPr>
          <p:cNvSpPr/>
          <p:nvPr/>
        </p:nvSpPr>
        <p:spPr>
          <a:xfrm>
            <a:off x="4747516" y="3000788"/>
            <a:ext cx="1107739" cy="1788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65F2086-3740-6BB1-84EB-0A8B2B5D8AC5}"/>
              </a:ext>
            </a:extLst>
          </p:cNvPr>
          <p:cNvSpPr/>
          <p:nvPr/>
        </p:nvSpPr>
        <p:spPr>
          <a:xfrm>
            <a:off x="7734426" y="265075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BCD6A-F103-2C07-F001-946CFC80D997}"/>
              </a:ext>
            </a:extLst>
          </p:cNvPr>
          <p:cNvSpPr txBox="1"/>
          <p:nvPr/>
        </p:nvSpPr>
        <p:spPr>
          <a:xfrm>
            <a:off x="8018587" y="2650757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9D3F3F-B1E9-8EDE-D04A-924B50DEE14F}"/>
              </a:ext>
            </a:extLst>
          </p:cNvPr>
          <p:cNvSpPr txBox="1"/>
          <p:nvPr/>
        </p:nvSpPr>
        <p:spPr>
          <a:xfrm>
            <a:off x="7833944" y="3020089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키워드를 포함한 강의를 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검색할 수 있음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B05F20A-0051-B8D0-2150-718E056AA615}"/>
              </a:ext>
            </a:extLst>
          </p:cNvPr>
          <p:cNvSpPr/>
          <p:nvPr/>
        </p:nvSpPr>
        <p:spPr>
          <a:xfrm>
            <a:off x="7734426" y="35545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C88C48-9BC4-E4C1-EA9B-6C4B58E10C11}"/>
              </a:ext>
            </a:extLst>
          </p:cNvPr>
          <p:cNvSpPr txBox="1"/>
          <p:nvPr/>
        </p:nvSpPr>
        <p:spPr>
          <a:xfrm>
            <a:off x="8018587" y="355454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난이도 분류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3495B-D318-F5B2-7117-32D5C867CE9D}"/>
              </a:ext>
            </a:extLst>
          </p:cNvPr>
          <p:cNvSpPr txBox="1"/>
          <p:nvPr/>
        </p:nvSpPr>
        <p:spPr>
          <a:xfrm>
            <a:off x="7833944" y="3923880"/>
            <a:ext cx="3807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할인중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버튼을 클릭하면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할인하고있는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강의 목록만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난이도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초급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중급이상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버튼을 클릭하면 해당 난이도의 강의 목록만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할인중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버튼과 난이도 버튼은 중복 선택가능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427812B-6F71-2097-79FF-F6FD99100F48}"/>
              </a:ext>
            </a:extLst>
          </p:cNvPr>
          <p:cNvSpPr/>
          <p:nvPr/>
        </p:nvSpPr>
        <p:spPr>
          <a:xfrm>
            <a:off x="7734426" y="501233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21B7C6-A19B-6BDA-A260-1811C868299B}"/>
              </a:ext>
            </a:extLst>
          </p:cNvPr>
          <p:cNvSpPr txBox="1"/>
          <p:nvPr/>
        </p:nvSpPr>
        <p:spPr>
          <a:xfrm>
            <a:off x="8018587" y="5012337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강의상세 페이지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71FA4-F7D2-979F-2D31-2751CCA838D3}"/>
              </a:ext>
            </a:extLst>
          </p:cNvPr>
          <p:cNvSpPr txBox="1"/>
          <p:nvPr/>
        </p:nvSpPr>
        <p:spPr>
          <a:xfrm>
            <a:off x="7833944" y="5381669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클릭하면 강의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89305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목록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96803"/>
              </p:ext>
            </p:extLst>
          </p:nvPr>
        </p:nvGraphicFramePr>
        <p:xfrm>
          <a:off x="737937" y="2229399"/>
          <a:ext cx="10716126" cy="293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2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6905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836530">
                  <a:extLst>
                    <a:ext uri="{9D8B030D-6E8A-4147-A177-3AD203B41FA5}">
                      <a16:colId xmlns:a16="http://schemas.microsoft.com/office/drawing/2014/main" val="1395924235"/>
                    </a:ext>
                  </a:extLst>
                </a:gridCol>
                <a:gridCol w="259961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047206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선택한 카테고리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GetCategoryClassListDto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/list/{search}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 별 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GetCategoryDto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/list/category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</a:t>
                      </a: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/main5/{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GetClassDetailIResponseDto</a:t>
                      </a:r>
                      <a:endParaRPr lang="ko-KR" altLang="en-US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711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카테고리 </a:t>
            </a:r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강의목록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조회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GetCategoryClassListDto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94339"/>
              </p:ext>
            </p:extLst>
          </p:nvPr>
        </p:nvGraphicFramePr>
        <p:xfrm>
          <a:off x="700968" y="2656670"/>
          <a:ext cx="10854236" cy="98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catrgory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0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할인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/</a:t>
            </a:r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난이도별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강의목록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GetCategoryDto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62555"/>
              </p:ext>
            </p:extLst>
          </p:nvPr>
        </p:nvGraphicFramePr>
        <p:xfrm>
          <a:off x="700968" y="2656670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96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GetClassInfoDto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69218"/>
              </p:ext>
            </p:extLst>
          </p:nvPr>
        </p:nvGraphicFramePr>
        <p:xfrm>
          <a:off x="668883" y="1790396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discount_rate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Student_count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수강중인 학생수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36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ea typeface="마루 부리 중간" panose="020B0600000101010101" pitchFamily="50" charset="-127"/>
              </a:rPr>
              <a:t>GetClassDetailResponseDto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78157"/>
              </p:ext>
            </p:extLst>
          </p:nvPr>
        </p:nvGraphicFramePr>
        <p:xfrm>
          <a:off x="668883" y="1404851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간단설명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06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6885906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6995878" y="17293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280039" y="17293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간단한 강의정보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095396" y="2098713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대표 이미지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간단한 소개 정보를 제공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40D4E-DE70-F68E-2136-6945CF00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6" y="1396980"/>
            <a:ext cx="5845250" cy="48279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F7835B-364E-F4F3-79B3-5E6960758BE7}"/>
              </a:ext>
            </a:extLst>
          </p:cNvPr>
          <p:cNvSpPr/>
          <p:nvPr/>
        </p:nvSpPr>
        <p:spPr>
          <a:xfrm>
            <a:off x="1998914" y="2090176"/>
            <a:ext cx="4492860" cy="1596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950410-901A-7FEB-6276-3EDFA36C0131}"/>
              </a:ext>
            </a:extLst>
          </p:cNvPr>
          <p:cNvSpPr/>
          <p:nvPr/>
        </p:nvSpPr>
        <p:spPr>
          <a:xfrm>
            <a:off x="2124812" y="3835709"/>
            <a:ext cx="1409696" cy="308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43C078-33EA-46A7-6069-8D1DF83E4193}"/>
              </a:ext>
            </a:extLst>
          </p:cNvPr>
          <p:cNvSpPr/>
          <p:nvPr/>
        </p:nvSpPr>
        <p:spPr>
          <a:xfrm>
            <a:off x="4783015" y="4425461"/>
            <a:ext cx="1553308" cy="3399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2BD411-87F2-360B-669B-3782F72D7C2C}"/>
              </a:ext>
            </a:extLst>
          </p:cNvPr>
          <p:cNvSpPr/>
          <p:nvPr/>
        </p:nvSpPr>
        <p:spPr>
          <a:xfrm>
            <a:off x="1998913" y="4464935"/>
            <a:ext cx="2674129" cy="1760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514BA-2832-2878-1C4F-1D51CEB728C5}"/>
              </a:ext>
            </a:extLst>
          </p:cNvPr>
          <p:cNvSpPr/>
          <p:nvPr/>
        </p:nvSpPr>
        <p:spPr>
          <a:xfrm>
            <a:off x="1731536" y="1809169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60C996-344B-24C5-9D39-18A1D2871AAB}"/>
              </a:ext>
            </a:extLst>
          </p:cNvPr>
          <p:cNvSpPr/>
          <p:nvPr/>
        </p:nvSpPr>
        <p:spPr>
          <a:xfrm>
            <a:off x="3582071" y="377640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FFFA018-E003-37A4-EEC4-8073D50F9332}"/>
              </a:ext>
            </a:extLst>
          </p:cNvPr>
          <p:cNvSpPr/>
          <p:nvPr/>
        </p:nvSpPr>
        <p:spPr>
          <a:xfrm>
            <a:off x="1659765" y="4350086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E63C53-4C6E-9CDF-AA32-209AEC3CDEF4}"/>
              </a:ext>
            </a:extLst>
          </p:cNvPr>
          <p:cNvSpPr/>
          <p:nvPr/>
        </p:nvSpPr>
        <p:spPr>
          <a:xfrm>
            <a:off x="6383884" y="421014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43DE575-598F-CA69-543D-562E99E8BBBB}"/>
              </a:ext>
            </a:extLst>
          </p:cNvPr>
          <p:cNvSpPr/>
          <p:nvPr/>
        </p:nvSpPr>
        <p:spPr>
          <a:xfrm>
            <a:off x="6995878" y="259800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FD47E3-1DDF-61AC-59EA-4EB9A0BEA6D0}"/>
              </a:ext>
            </a:extLst>
          </p:cNvPr>
          <p:cNvSpPr txBox="1"/>
          <p:nvPr/>
        </p:nvSpPr>
        <p:spPr>
          <a:xfrm>
            <a:off x="7280039" y="259800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강의정보 스크롤 이동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E24FBF-68CC-AB80-2838-D482DD0170E3}"/>
              </a:ext>
            </a:extLst>
          </p:cNvPr>
          <p:cNvSpPr txBox="1"/>
          <p:nvPr/>
        </p:nvSpPr>
        <p:spPr>
          <a:xfrm>
            <a:off x="7095395" y="2967335"/>
            <a:ext cx="327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강의소개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커리큘럼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버튼을 클릭하면 해당하는 정보 화면으로 스크롤 이동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8365978-302E-16F1-292C-A441FB6ED685}"/>
              </a:ext>
            </a:extLst>
          </p:cNvPr>
          <p:cNvSpPr/>
          <p:nvPr/>
        </p:nvSpPr>
        <p:spPr>
          <a:xfrm>
            <a:off x="6995878" y="346662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270A9-FF16-2A8F-9E22-3289F931046E}"/>
              </a:ext>
            </a:extLst>
          </p:cNvPr>
          <p:cNvSpPr txBox="1"/>
          <p:nvPr/>
        </p:nvSpPr>
        <p:spPr>
          <a:xfrm>
            <a:off x="7280039" y="346662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33DB2-0431-ACDE-DAA7-F90DC4156003}"/>
              </a:ext>
            </a:extLst>
          </p:cNvPr>
          <p:cNvSpPr txBox="1"/>
          <p:nvPr/>
        </p:nvSpPr>
        <p:spPr>
          <a:xfrm>
            <a:off x="7095395" y="3835957"/>
            <a:ext cx="327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상세 강의정보 및 강사 정보를 제공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0DE4C21-1F23-B44B-1727-D6661CC51350}"/>
              </a:ext>
            </a:extLst>
          </p:cNvPr>
          <p:cNvSpPr/>
          <p:nvPr/>
        </p:nvSpPr>
        <p:spPr>
          <a:xfrm>
            <a:off x="6995878" y="41505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83D7E8-3BC3-8C05-18A2-7E2EC6F169E6}"/>
              </a:ext>
            </a:extLst>
          </p:cNvPr>
          <p:cNvSpPr txBox="1"/>
          <p:nvPr/>
        </p:nvSpPr>
        <p:spPr>
          <a:xfrm>
            <a:off x="7280039" y="41505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장바구니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A3CD07-925A-B3D7-3009-F2843D277152}"/>
              </a:ext>
            </a:extLst>
          </p:cNvPr>
          <p:cNvSpPr txBox="1"/>
          <p:nvPr/>
        </p:nvSpPr>
        <p:spPr>
          <a:xfrm>
            <a:off x="7095394" y="4519913"/>
            <a:ext cx="354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버튼을 클릭하면 해당 강의가 장바구니에 담김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이미 강의가 장바구니에 있을 때는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알림창을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띄우고 장바구니로 이동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5B4C35C-89D4-4C7B-F683-B3BE66D3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35" y="5255686"/>
            <a:ext cx="3165104" cy="9223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4984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6386269" y="17293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6670430" y="17293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커리큘럼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670430" y="2090171"/>
            <a:ext cx="308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강의에 대한 커리큘럼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구매한 상태에서는 커리큘럼에서 동영상 확인가능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7C807-7BE3-93C4-02D0-24F9A32F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38" y="1440192"/>
            <a:ext cx="5219553" cy="473786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6276306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4891487-9474-4BCC-A88D-1FFF05CC53F5}"/>
              </a:ext>
            </a:extLst>
          </p:cNvPr>
          <p:cNvSpPr/>
          <p:nvPr/>
        </p:nvSpPr>
        <p:spPr>
          <a:xfrm>
            <a:off x="828683" y="176929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8A3B9-2930-B8EC-3E27-666F37984074}"/>
              </a:ext>
            </a:extLst>
          </p:cNvPr>
          <p:cNvSpPr/>
          <p:nvPr/>
        </p:nvSpPr>
        <p:spPr>
          <a:xfrm>
            <a:off x="1112844" y="2060866"/>
            <a:ext cx="2966787" cy="1596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BBD03F-9DC4-1E70-E0EF-F25BA46C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65" y="2822208"/>
            <a:ext cx="3916041" cy="335585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2995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5178792" y="17293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5462953" y="17293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5462953" y="2090171"/>
            <a:ext cx="328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강의에 대한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본인이 작성한 수강평은 수정 및 삭제가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작성하기 버튼을 클릭하여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작성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5068829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2488B7C-29EE-AC5D-6DE7-EDCECBEF1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1"/>
          <a:stretch/>
        </p:blipFill>
        <p:spPr>
          <a:xfrm>
            <a:off x="859331" y="1783833"/>
            <a:ext cx="3900234" cy="424769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4891487-9474-4BCC-A88D-1FFF05CC53F5}"/>
              </a:ext>
            </a:extLst>
          </p:cNvPr>
          <p:cNvSpPr/>
          <p:nvPr/>
        </p:nvSpPr>
        <p:spPr>
          <a:xfrm>
            <a:off x="646210" y="282857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AC38B7-CDD5-C66A-894F-80FE3F759F41}"/>
              </a:ext>
            </a:extLst>
          </p:cNvPr>
          <p:cNvSpPr/>
          <p:nvPr/>
        </p:nvSpPr>
        <p:spPr>
          <a:xfrm>
            <a:off x="1001411" y="2828570"/>
            <a:ext cx="2251743" cy="2130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48C57B-D168-92C3-3B82-6BBE6BAE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094" y="2817403"/>
            <a:ext cx="4311890" cy="33899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19EF20-55AC-7163-7860-1EAA37D16114}"/>
              </a:ext>
            </a:extLst>
          </p:cNvPr>
          <p:cNvSpPr/>
          <p:nvPr/>
        </p:nvSpPr>
        <p:spPr>
          <a:xfrm>
            <a:off x="6408167" y="3543792"/>
            <a:ext cx="2677218" cy="2065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45030C-2721-6962-EE2F-5D9D9BC37920}"/>
              </a:ext>
            </a:extLst>
          </p:cNvPr>
          <p:cNvSpPr/>
          <p:nvPr/>
        </p:nvSpPr>
        <p:spPr>
          <a:xfrm>
            <a:off x="7398767" y="5638802"/>
            <a:ext cx="666693" cy="187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21E99-436B-698A-E248-61F73BB7CDB2}"/>
              </a:ext>
            </a:extLst>
          </p:cNvPr>
          <p:cNvSpPr txBox="1"/>
          <p:nvPr/>
        </p:nvSpPr>
        <p:spPr>
          <a:xfrm>
            <a:off x="9842171" y="3574821"/>
            <a:ext cx="128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작성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765BC-2BDD-70AC-108E-89A897E08657}"/>
              </a:ext>
            </a:extLst>
          </p:cNvPr>
          <p:cNvSpPr txBox="1"/>
          <p:nvPr/>
        </p:nvSpPr>
        <p:spPr>
          <a:xfrm>
            <a:off x="9861388" y="5367610"/>
            <a:ext cx="128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마우스로 클릭하여 원하는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별점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선택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94D2609-585B-843D-C756-2C05B77542F5}"/>
              </a:ext>
            </a:extLst>
          </p:cNvPr>
          <p:cNvCxnSpPr>
            <a:cxnSpLocks/>
          </p:cNvCxnSpPr>
          <p:nvPr/>
        </p:nvCxnSpPr>
        <p:spPr>
          <a:xfrm flipH="1" flipV="1">
            <a:off x="9102971" y="3710354"/>
            <a:ext cx="756786" cy="296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EDBC47-DC73-1538-3A0A-246C9839770A}"/>
              </a:ext>
            </a:extLst>
          </p:cNvPr>
          <p:cNvCxnSpPr>
            <a:cxnSpLocks/>
          </p:cNvCxnSpPr>
          <p:nvPr/>
        </p:nvCxnSpPr>
        <p:spPr>
          <a:xfrm flipH="1">
            <a:off x="8118231" y="5693742"/>
            <a:ext cx="1741526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926AAD-BAD8-5580-A490-D065F8395DFF}"/>
              </a:ext>
            </a:extLst>
          </p:cNvPr>
          <p:cNvSpPr/>
          <p:nvPr/>
        </p:nvSpPr>
        <p:spPr>
          <a:xfrm>
            <a:off x="2693919" y="4528196"/>
            <a:ext cx="535792" cy="237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D19C84C-E60E-FCB9-5002-38443A60A51D}"/>
              </a:ext>
            </a:extLst>
          </p:cNvPr>
          <p:cNvCxnSpPr>
            <a:stCxn id="36" idx="3"/>
            <a:endCxn id="13" idx="1"/>
          </p:cNvCxnSpPr>
          <p:nvPr/>
        </p:nvCxnSpPr>
        <p:spPr>
          <a:xfrm flipV="1">
            <a:off x="3229711" y="4512386"/>
            <a:ext cx="2148383" cy="134431"/>
          </a:xfrm>
          <a:prstGeom prst="bentConnector3">
            <a:avLst>
              <a:gd name="adj1" fmla="val 1644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FB6775-0CA7-357C-A195-469B74AE7118}"/>
              </a:ext>
            </a:extLst>
          </p:cNvPr>
          <p:cNvSpPr txBox="1"/>
          <p:nvPr/>
        </p:nvSpPr>
        <p:spPr>
          <a:xfrm>
            <a:off x="3736685" y="4251197"/>
            <a:ext cx="1502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작성하기 버튼 클릭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02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77051"/>
              </p:ext>
            </p:extLst>
          </p:nvPr>
        </p:nvGraphicFramePr>
        <p:xfrm>
          <a:off x="802105" y="1458181"/>
          <a:ext cx="10363199" cy="494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77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473808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380725">
                  <a:extLst>
                    <a:ext uri="{9D8B030D-6E8A-4147-A177-3AD203B41FA5}">
                      <a16:colId xmlns:a16="http://schemas.microsoft.com/office/drawing/2014/main" val="3974715209"/>
                    </a:ext>
                  </a:extLst>
                </a:gridCol>
                <a:gridCol w="2466690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49059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8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27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/main5/{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GetClassDetailResponseDto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강의검색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/list/{search}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39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writeReview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/review/re/{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GetReviewResponseDto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PATCH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PatchReviewDto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updateReview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DELTE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deleteReview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ResponseDto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&lt;?&gt;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PostClassId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/cart/add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91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개발 환경 및 사용기술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C73C8-9362-57DC-A8A3-F9935B2018B3}"/>
              </a:ext>
            </a:extLst>
          </p:cNvPr>
          <p:cNvSpPr txBox="1"/>
          <p:nvPr/>
        </p:nvSpPr>
        <p:spPr>
          <a:xfrm>
            <a:off x="758126" y="1776992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기간</a:t>
            </a:r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  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2022.01.17~ 2022.03.17 (2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2B942-E1EE-FB8F-72F3-29C569F8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33" y="2081864"/>
            <a:ext cx="1371539" cy="7149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52720-F0D0-A035-446B-76358C8676FE}"/>
              </a:ext>
            </a:extLst>
          </p:cNvPr>
          <p:cNvSpPr txBox="1"/>
          <p:nvPr/>
        </p:nvSpPr>
        <p:spPr>
          <a:xfrm>
            <a:off x="6454882" y="22546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플랫폼</a:t>
            </a:r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  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Windows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C16FF-C8DD-C823-DA31-3C9A3F07308B}"/>
              </a:ext>
            </a:extLst>
          </p:cNvPr>
          <p:cNvSpPr txBox="1"/>
          <p:nvPr/>
        </p:nvSpPr>
        <p:spPr>
          <a:xfrm>
            <a:off x="6438952" y="1786216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인원</a:t>
            </a:r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  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5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명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팀 프로젝트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0FC72-E1E1-6274-2815-D2577998103C}"/>
              </a:ext>
            </a:extLst>
          </p:cNvPr>
          <p:cNvSpPr txBox="1"/>
          <p:nvPr/>
        </p:nvSpPr>
        <p:spPr>
          <a:xfrm>
            <a:off x="758126" y="2254674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프로젝트 주제  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온라인 교육 사이트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2A18D-1826-14E6-6CF6-47CD1774BD92}"/>
              </a:ext>
            </a:extLst>
          </p:cNvPr>
          <p:cNvSpPr txBox="1"/>
          <p:nvPr/>
        </p:nvSpPr>
        <p:spPr>
          <a:xfrm>
            <a:off x="758126" y="277299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환경</a:t>
            </a:r>
            <a:endParaRPr lang="en-US" altLang="ko-KR" b="1" dirty="0">
              <a:solidFill>
                <a:schemeClr val="accent6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1700595" y="3440308"/>
            <a:ext cx="3769360" cy="226470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Java</a:t>
            </a:r>
            <a:r>
              <a:rPr lang="ko-KR" alt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(JDK</a:t>
            </a:r>
            <a:r>
              <a:rPr lang="ko-KR" alt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HTML/CSS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TypeScript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1894361" y="3291318"/>
            <a:ext cx="1280160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5B9C3-4939-CDF9-E057-21559A7DAC07}"/>
              </a:ext>
            </a:extLst>
          </p:cNvPr>
          <p:cNvSpPr txBox="1"/>
          <p:nvPr/>
        </p:nvSpPr>
        <p:spPr>
          <a:xfrm>
            <a:off x="1894361" y="33539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언어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6243800" y="3440308"/>
            <a:ext cx="3769360" cy="226470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Spring Boot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React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D6927A-5F5A-C729-8E30-B2909D070A3C}"/>
              </a:ext>
            </a:extLst>
          </p:cNvPr>
          <p:cNvSpPr/>
          <p:nvPr/>
        </p:nvSpPr>
        <p:spPr>
          <a:xfrm>
            <a:off x="6437566" y="3291318"/>
            <a:ext cx="1446594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5E9FA-92FA-F876-1010-56717BE373CD}"/>
              </a:ext>
            </a:extLst>
          </p:cNvPr>
          <p:cNvSpPr txBox="1"/>
          <p:nvPr/>
        </p:nvSpPr>
        <p:spPr>
          <a:xfrm>
            <a:off x="6513272" y="335390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프레임 워크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75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작성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ReviewDto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99474"/>
              </p:ext>
            </p:extLst>
          </p:nvPr>
        </p:nvGraphicFramePr>
        <p:xfrm>
          <a:off x="700968" y="2656670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ReviewId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1105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내용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091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0490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2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23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수정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Patch</a:t>
            </a:r>
            <a:r>
              <a:rPr lang="en-US" altLang="ko-KR" dirty="0" err="1" smtClean="0"/>
              <a:t>ReviewDto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05116"/>
              </p:ext>
            </p:extLst>
          </p:nvPr>
        </p:nvGraphicFramePr>
        <p:xfrm>
          <a:off x="700968" y="2656670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ReviewId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1105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내용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091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0490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2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906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GetClassInfoDto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69218"/>
              </p:ext>
            </p:extLst>
          </p:nvPr>
        </p:nvGraphicFramePr>
        <p:xfrm>
          <a:off x="668883" y="1790396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discount_rate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Student_count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수강중인 학생수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020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ea typeface="마루 부리 중간" panose="020B0600000101010101" pitchFamily="50" charset="-127"/>
              </a:rPr>
              <a:t>GetClassDetailResponseDto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78157"/>
              </p:ext>
            </p:extLst>
          </p:nvPr>
        </p:nvGraphicFramePr>
        <p:xfrm>
          <a:off x="668883" y="1404851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간단설명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62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GetClassInfoDto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69218"/>
              </p:ext>
            </p:extLst>
          </p:nvPr>
        </p:nvGraphicFramePr>
        <p:xfrm>
          <a:off x="668883" y="1790396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discount_rate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Student_count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수강중인 학생수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939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</a:t>
            </a:r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평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 smtClean="0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9950"/>
              </p:ext>
            </p:extLst>
          </p:nvPr>
        </p:nvGraphicFramePr>
        <p:xfrm>
          <a:off x="668883" y="1790396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</a:t>
                      </a:r>
                      <a:endParaRPr lang="en-US" altLang="ko-KR" sz="1400" baseline="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</a:t>
                      </a:r>
                      <a:r>
                        <a:rPr lang="ko-KR" altLang="en-US" sz="140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메세지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891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목록 조회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Get</a:t>
            </a:r>
            <a:r>
              <a:rPr lang="en-US" altLang="ko-KR" dirty="0" err="1" smtClean="0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34513"/>
              </p:ext>
            </p:extLst>
          </p:nvPr>
        </p:nvGraphicFramePr>
        <p:xfrm>
          <a:off x="684926" y="1966859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7640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제목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29288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6513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060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8169583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8279555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563716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수강바구니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379073" y="2104575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사용자가 장바구니에 담은 강의 목록을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28E62-6A72-66E4-2258-B48004DA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3" y="1817306"/>
            <a:ext cx="7414841" cy="38757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3470356-861B-78D9-3A4A-83CB881A73DA}"/>
              </a:ext>
            </a:extLst>
          </p:cNvPr>
          <p:cNvSpPr/>
          <p:nvPr/>
        </p:nvSpPr>
        <p:spPr>
          <a:xfrm>
            <a:off x="680796" y="213529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C82A16-664A-78FD-5543-5C3A910742F9}"/>
              </a:ext>
            </a:extLst>
          </p:cNvPr>
          <p:cNvSpPr/>
          <p:nvPr/>
        </p:nvSpPr>
        <p:spPr>
          <a:xfrm>
            <a:off x="758192" y="2655277"/>
            <a:ext cx="659665" cy="1926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B611FE-25F8-8F71-8AFE-BABE8EA12FA0}"/>
              </a:ext>
            </a:extLst>
          </p:cNvPr>
          <p:cNvSpPr/>
          <p:nvPr/>
        </p:nvSpPr>
        <p:spPr>
          <a:xfrm>
            <a:off x="1472842" y="261313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775EF4-41FB-CEBD-4C7B-757CFB0B4772}"/>
              </a:ext>
            </a:extLst>
          </p:cNvPr>
          <p:cNvSpPr/>
          <p:nvPr/>
        </p:nvSpPr>
        <p:spPr>
          <a:xfrm>
            <a:off x="5605226" y="261313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13EFBE-0057-5A87-977D-CDD90E6D382B}"/>
              </a:ext>
            </a:extLst>
          </p:cNvPr>
          <p:cNvSpPr/>
          <p:nvPr/>
        </p:nvSpPr>
        <p:spPr>
          <a:xfrm>
            <a:off x="6291024" y="2333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1C36F2-8458-718B-1191-DA3C822EA0CF}"/>
              </a:ext>
            </a:extLst>
          </p:cNvPr>
          <p:cNvSpPr/>
          <p:nvPr/>
        </p:nvSpPr>
        <p:spPr>
          <a:xfrm>
            <a:off x="5889387" y="2661691"/>
            <a:ext cx="611059" cy="335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AD063-DAA7-2DBB-0B05-84D7C20FA138}"/>
              </a:ext>
            </a:extLst>
          </p:cNvPr>
          <p:cNvSpPr/>
          <p:nvPr/>
        </p:nvSpPr>
        <p:spPr>
          <a:xfrm>
            <a:off x="6575185" y="2398454"/>
            <a:ext cx="1384909" cy="2087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CE2F9B-3CC8-6D60-BC62-FA8FCA980336}"/>
              </a:ext>
            </a:extLst>
          </p:cNvPr>
          <p:cNvSpPr/>
          <p:nvPr/>
        </p:nvSpPr>
        <p:spPr>
          <a:xfrm>
            <a:off x="8279555" y="2627929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3FD14-38EA-9992-F71E-EA2564CDFE24}"/>
              </a:ext>
            </a:extLst>
          </p:cNvPr>
          <p:cNvSpPr txBox="1"/>
          <p:nvPr/>
        </p:nvSpPr>
        <p:spPr>
          <a:xfrm>
            <a:off x="8563716" y="2627929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7B24C-161A-6C09-1D88-18BFB9EEAD07}"/>
              </a:ext>
            </a:extLst>
          </p:cNvPr>
          <p:cNvSpPr txBox="1"/>
          <p:nvPr/>
        </p:nvSpPr>
        <p:spPr>
          <a:xfrm>
            <a:off x="8379073" y="2997261"/>
            <a:ext cx="291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삭제할 강의를 선택할 수 있음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전체선택을 클릭하여 한꺼번에 선택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또는 선택을 취소 할 수 있음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96D9E6-529E-5CE7-F0DF-F9C65B444F2B}"/>
              </a:ext>
            </a:extLst>
          </p:cNvPr>
          <p:cNvSpPr/>
          <p:nvPr/>
        </p:nvSpPr>
        <p:spPr>
          <a:xfrm>
            <a:off x="8279555" y="368233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49A18C-F997-6D86-17C5-2E9753F7C786}"/>
              </a:ext>
            </a:extLst>
          </p:cNvPr>
          <p:cNvSpPr txBox="1"/>
          <p:nvPr/>
        </p:nvSpPr>
        <p:spPr>
          <a:xfrm>
            <a:off x="8563716" y="368233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삭제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CB169-799B-B294-A4C3-7FE66425ECDC}"/>
              </a:ext>
            </a:extLst>
          </p:cNvPr>
          <p:cNvSpPr txBox="1"/>
          <p:nvPr/>
        </p:nvSpPr>
        <p:spPr>
          <a:xfrm>
            <a:off x="8379073" y="4051670"/>
            <a:ext cx="2912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선택한 강의를 장바구니에서 제거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20D2C59-2991-8391-660E-30931D29F73F}"/>
              </a:ext>
            </a:extLst>
          </p:cNvPr>
          <p:cNvSpPr/>
          <p:nvPr/>
        </p:nvSpPr>
        <p:spPr>
          <a:xfrm>
            <a:off x="8279555" y="44860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4A0837-95FA-F235-D6FA-97CD21F17577}"/>
              </a:ext>
            </a:extLst>
          </p:cNvPr>
          <p:cNvSpPr txBox="1"/>
          <p:nvPr/>
        </p:nvSpPr>
        <p:spPr>
          <a:xfrm>
            <a:off x="8563716" y="448604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구매정보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4097C4-2CC2-F260-C5A9-A8CC5809F462}"/>
              </a:ext>
            </a:extLst>
          </p:cNvPr>
          <p:cNvSpPr txBox="1"/>
          <p:nvPr/>
        </p:nvSpPr>
        <p:spPr>
          <a:xfrm>
            <a:off x="8379073" y="4855380"/>
            <a:ext cx="2912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구매자 정보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선택되어 결제될 강의의 총 금액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결제하기 버튼 클릭 시 구매내역 테이블에 구매정보 저장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94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74642"/>
              </p:ext>
            </p:extLst>
          </p:nvPr>
        </p:nvGraphicFramePr>
        <p:xfrm>
          <a:off x="737937" y="1909359"/>
          <a:ext cx="10716126" cy="357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2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6905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451520">
                  <a:extLst>
                    <a:ext uri="{9D8B030D-6E8A-4147-A177-3AD203B41FA5}">
                      <a16:colId xmlns:a16="http://schemas.microsoft.com/office/drawing/2014/main" val="195914113"/>
                    </a:ext>
                  </a:extLst>
                </a:gridCol>
                <a:gridCol w="298462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047206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GetCartClassListDto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사용자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GetCartUserInfoDto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강의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List&lt;integer&gt;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/cart/delete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postclassId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/cart/add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결제내역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paymentInfoDto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GB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/cart/payment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09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결제내역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기록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PaymentInfoDto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53348"/>
              </p:ext>
            </p:extLst>
          </p:nvPr>
        </p:nvGraphicFramePr>
        <p:xfrm>
          <a:off x="700968" y="2656670"/>
          <a:ext cx="10854236" cy="98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Id_cart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[]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결제내역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0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개발 환경 및 사용기술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2A18D-1826-14E6-6CF6-47CD1774BD92}"/>
              </a:ext>
            </a:extLst>
          </p:cNvPr>
          <p:cNvSpPr txBox="1"/>
          <p:nvPr/>
        </p:nvSpPr>
        <p:spPr>
          <a:xfrm>
            <a:off x="758126" y="183827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환경</a:t>
            </a:r>
            <a:endParaRPr lang="en-US" altLang="ko-KR" b="1" dirty="0">
              <a:solidFill>
                <a:schemeClr val="accent6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697166" y="2674898"/>
            <a:ext cx="3498914" cy="267942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MySql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90932" y="2525908"/>
            <a:ext cx="2010486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5B9C3-4939-CDF9-E057-21559A7DAC07}"/>
              </a:ext>
            </a:extLst>
          </p:cNvPr>
          <p:cNvSpPr txBox="1"/>
          <p:nvPr/>
        </p:nvSpPr>
        <p:spPr>
          <a:xfrm>
            <a:off x="890932" y="258849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데이터베이스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(DB)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4354040" y="2674898"/>
            <a:ext cx="3498914" cy="267942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Eclipse 2022-12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POSTMAN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HeidiSQL</a:t>
            </a:r>
            <a:endParaRPr lang="en-US" altLang="ko-KR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Gradle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D6927A-5F5A-C729-8E30-B2909D070A3C}"/>
              </a:ext>
            </a:extLst>
          </p:cNvPr>
          <p:cNvSpPr/>
          <p:nvPr/>
        </p:nvSpPr>
        <p:spPr>
          <a:xfrm>
            <a:off x="4547806" y="2525908"/>
            <a:ext cx="640080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5E9FA-92FA-F876-1010-56717BE373CD}"/>
              </a:ext>
            </a:extLst>
          </p:cNvPr>
          <p:cNvSpPr txBox="1"/>
          <p:nvPr/>
        </p:nvSpPr>
        <p:spPr>
          <a:xfrm>
            <a:off x="4583612" y="258849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IDE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046720" y="2674898"/>
            <a:ext cx="3498914" cy="267942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RESTful API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240486" y="2525908"/>
            <a:ext cx="1280160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FED37-ABEE-94A0-D5A8-4E7F3A1AEDDC}"/>
              </a:ext>
            </a:extLst>
          </p:cNvPr>
          <p:cNvSpPr txBox="1"/>
          <p:nvPr/>
        </p:nvSpPr>
        <p:spPr>
          <a:xfrm>
            <a:off x="8240486" y="258849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777077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목록 조회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GetCartClassListDto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61919"/>
              </p:ext>
            </p:extLst>
          </p:nvPr>
        </p:nvGraphicFramePr>
        <p:xfrm>
          <a:off x="652840" y="2111238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Id_cart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classInfo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GetCartClassInfoDto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강의정보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126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사용자 정보 조회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GetCartUserInfoDto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13470"/>
              </p:ext>
            </p:extLst>
          </p:nvPr>
        </p:nvGraphicFramePr>
        <p:xfrm>
          <a:off x="652840" y="2111238"/>
          <a:ext cx="10854236" cy="1996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13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315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 smtClean="0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9950"/>
              </p:ext>
            </p:extLst>
          </p:nvPr>
        </p:nvGraphicFramePr>
        <p:xfrm>
          <a:off x="668883" y="1790396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</a:t>
                      </a:r>
                      <a:endParaRPr lang="en-US" altLang="ko-KR" sz="1400" baseline="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</a:t>
                      </a:r>
                      <a:r>
                        <a:rPr lang="ko-KR" altLang="en-US" sz="140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메세지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711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프로필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188764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188764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프로필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248435"/>
            <a:ext cx="328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프로필 이미지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닉네임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자기소개말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49317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264CBA-C5C2-CFCF-4C35-FCE896DE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9" y="1570132"/>
            <a:ext cx="6379605" cy="46182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ACB853-F6C4-BE45-B037-1376A8C83EC2}"/>
              </a:ext>
            </a:extLst>
          </p:cNvPr>
          <p:cNvSpPr/>
          <p:nvPr/>
        </p:nvSpPr>
        <p:spPr>
          <a:xfrm>
            <a:off x="2001834" y="215521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50C2E2-40C2-FCA0-E5EB-13D1021560BF}"/>
              </a:ext>
            </a:extLst>
          </p:cNvPr>
          <p:cNvSpPr/>
          <p:nvPr/>
        </p:nvSpPr>
        <p:spPr>
          <a:xfrm>
            <a:off x="526868" y="236131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79DC9B-3C0F-414D-F05D-6B3DCB45292A}"/>
              </a:ext>
            </a:extLst>
          </p:cNvPr>
          <p:cNvSpPr/>
          <p:nvPr/>
        </p:nvSpPr>
        <p:spPr>
          <a:xfrm>
            <a:off x="848463" y="2361315"/>
            <a:ext cx="1085846" cy="23674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BE5A81-4749-7379-AC20-FBAC2767D3A9}"/>
              </a:ext>
            </a:extLst>
          </p:cNvPr>
          <p:cNvSpPr/>
          <p:nvPr/>
        </p:nvSpPr>
        <p:spPr>
          <a:xfrm>
            <a:off x="7359280" y="279946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350D2-D26E-4FBE-7F03-3D493A297910}"/>
              </a:ext>
            </a:extLst>
          </p:cNvPr>
          <p:cNvSpPr txBox="1"/>
          <p:nvPr/>
        </p:nvSpPr>
        <p:spPr>
          <a:xfrm>
            <a:off x="7643441" y="279946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마이페이지 메뉴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E371D-4D3C-EBF5-BF40-6505FBB66270}"/>
              </a:ext>
            </a:extLst>
          </p:cNvPr>
          <p:cNvSpPr txBox="1"/>
          <p:nvPr/>
        </p:nvSpPr>
        <p:spPr>
          <a:xfrm>
            <a:off x="7643441" y="3160258"/>
            <a:ext cx="3288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사용자와 관련된 정보를 제공하는 메뉴제공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프로필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 학습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작성한 게시글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 바구니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구매내역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계정 정보 페이지로 이동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409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내 학습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보유한 강의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사용자가 구매한 강의 목록을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선택하면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8" y="1939581"/>
            <a:ext cx="6400648" cy="357137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944569" y="3146037"/>
            <a:ext cx="3858353" cy="1762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1660408" y="27811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98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6699D-9515-91B3-723A-39BB92CB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1" y="1906313"/>
            <a:ext cx="6492048" cy="37969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게시글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작성한 게시글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사용자가 작성한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정보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내용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클릭 시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862507" y="3112769"/>
            <a:ext cx="5013078" cy="1594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1578346" y="28661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636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3" y="2110380"/>
            <a:ext cx="6332459" cy="33525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게시글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 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구매내역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주문번호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날짜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상태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 금액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대한 정보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클릭 시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836737" y="2832807"/>
            <a:ext cx="6173663" cy="1199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484715" y="277236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191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3" y="2110380"/>
            <a:ext cx="6332459" cy="33525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게시글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 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구매내역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주문번호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날짜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상태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 금액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대한 정보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클릭 시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836737" y="2832807"/>
            <a:ext cx="6173663" cy="1199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484715" y="277236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77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프로필 수정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6581987" y="440808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6866148" y="440808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프로필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866148" y="4768875"/>
            <a:ext cx="451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프로필 사진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닉네임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전화번호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자기소개글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수정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6387669" y="1688344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D32FDD-390C-F3F6-06FF-FE5579B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40" y="1864444"/>
            <a:ext cx="5556738" cy="41007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E438F98-48ED-822D-32AE-EE7BD40F10C8}"/>
              </a:ext>
            </a:extLst>
          </p:cNvPr>
          <p:cNvSpPr/>
          <p:nvPr/>
        </p:nvSpPr>
        <p:spPr>
          <a:xfrm>
            <a:off x="1450848" y="260237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6CB01-38DF-930E-F4FA-802EC3A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61" y="1588698"/>
            <a:ext cx="4915018" cy="27664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12E786-3F3F-2DD9-3990-FF3364DF580E}"/>
              </a:ext>
            </a:extLst>
          </p:cNvPr>
          <p:cNvSpPr/>
          <p:nvPr/>
        </p:nvSpPr>
        <p:spPr>
          <a:xfrm>
            <a:off x="7580556" y="3685799"/>
            <a:ext cx="898272" cy="33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4E4F80-22BB-7314-E224-D984B2BE4A46}"/>
              </a:ext>
            </a:extLst>
          </p:cNvPr>
          <p:cNvSpPr/>
          <p:nvPr/>
        </p:nvSpPr>
        <p:spPr>
          <a:xfrm>
            <a:off x="7220899" y="362561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679EA34-6DAF-269D-AD5B-0700CF6B5736}"/>
              </a:ext>
            </a:extLst>
          </p:cNvPr>
          <p:cNvSpPr/>
          <p:nvPr/>
        </p:nvSpPr>
        <p:spPr>
          <a:xfrm>
            <a:off x="6581987" y="534748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595C3-A752-10A2-512E-C59C6E5A95CF}"/>
              </a:ext>
            </a:extLst>
          </p:cNvPr>
          <p:cNvSpPr txBox="1"/>
          <p:nvPr/>
        </p:nvSpPr>
        <p:spPr>
          <a:xfrm>
            <a:off x="6866148" y="534748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 탈퇴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80F63-0647-5CC1-DCFE-C58738D2A3A4}"/>
              </a:ext>
            </a:extLst>
          </p:cNvPr>
          <p:cNvSpPr txBox="1"/>
          <p:nvPr/>
        </p:nvSpPr>
        <p:spPr>
          <a:xfrm>
            <a:off x="6866148" y="5708275"/>
            <a:ext cx="451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회원탈퇴 버튼을 클릭하여 회원탈퇴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363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73732"/>
              </p:ext>
            </p:extLst>
          </p:nvPr>
        </p:nvGraphicFramePr>
        <p:xfrm>
          <a:off x="866274" y="1345886"/>
          <a:ext cx="10523621" cy="4978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85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49846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272782">
                  <a:extLst>
                    <a:ext uri="{9D8B030D-6E8A-4147-A177-3AD203B41FA5}">
                      <a16:colId xmlns:a16="http://schemas.microsoft.com/office/drawing/2014/main" val="13469915"/>
                    </a:ext>
                  </a:extLst>
                </a:gridCol>
                <a:gridCol w="3083673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992465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15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사용자 프로필 정보 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myProfile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구매한 강의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myCourse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GetOrderListDto</a:t>
                      </a:r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작성한 리뷰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myProfile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writed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GetUserPostingDto</a:t>
                      </a:r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결제내역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GB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orderlist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GetOrderListDto</a:t>
                      </a:r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수정할 사용자 정보 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modifiyProfile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DELETE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modifiyProfile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/delete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875765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사용자 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PATCH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SetUserDto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modifiyProfile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en-US" altLang="ko-KR" sz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899629"/>
                  </a:ext>
                </a:extLst>
              </a:tr>
              <a:tr h="699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 이미지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imageName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/file/image/{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imageName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Resource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2447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 이미지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MultipartFile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/file/upload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61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2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개발 환경 및 사용기술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3AD3A-4ED5-EC0D-9518-3C61748B462A}"/>
              </a:ext>
            </a:extLst>
          </p:cNvPr>
          <p:cNvSpPr/>
          <p:nvPr/>
        </p:nvSpPr>
        <p:spPr>
          <a:xfrm>
            <a:off x="7135435" y="3785752"/>
            <a:ext cx="4167956" cy="2273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1081F3-AC5D-C615-6010-CE8AEAFE714A}"/>
              </a:ext>
            </a:extLst>
          </p:cNvPr>
          <p:cNvSpPr/>
          <p:nvPr/>
        </p:nvSpPr>
        <p:spPr>
          <a:xfrm>
            <a:off x="1029315" y="3785753"/>
            <a:ext cx="6043206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3FCA44-1117-710A-FCC0-578528AB9E8E}"/>
              </a:ext>
            </a:extLst>
          </p:cNvPr>
          <p:cNvSpPr/>
          <p:nvPr/>
        </p:nvSpPr>
        <p:spPr>
          <a:xfrm>
            <a:off x="1029314" y="2615447"/>
            <a:ext cx="6043207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DE32F1-BBD6-20BF-2686-E6003036F287}"/>
              </a:ext>
            </a:extLst>
          </p:cNvPr>
          <p:cNvSpPr/>
          <p:nvPr/>
        </p:nvSpPr>
        <p:spPr>
          <a:xfrm>
            <a:off x="1029315" y="4956059"/>
            <a:ext cx="6043206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497AB-C370-C5EF-5343-3DEBC06E5F15}"/>
              </a:ext>
            </a:extLst>
          </p:cNvPr>
          <p:cNvSpPr/>
          <p:nvPr/>
        </p:nvSpPr>
        <p:spPr>
          <a:xfrm>
            <a:off x="1029315" y="1420673"/>
            <a:ext cx="10274075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D534E-717E-573B-CF74-FEBA2F5FA407}"/>
              </a:ext>
            </a:extLst>
          </p:cNvPr>
          <p:cNvSpPr txBox="1"/>
          <p:nvPr/>
        </p:nvSpPr>
        <p:spPr>
          <a:xfrm>
            <a:off x="1087536" y="1843927"/>
            <a:ext cx="55656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C0FF9-7B8C-B099-F817-0AD2C7AE9A97}"/>
              </a:ext>
            </a:extLst>
          </p:cNvPr>
          <p:cNvSpPr txBox="1"/>
          <p:nvPr/>
        </p:nvSpPr>
        <p:spPr>
          <a:xfrm>
            <a:off x="1087536" y="3038701"/>
            <a:ext cx="6463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언어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160C-5C8B-BB38-4760-E1025292D22A}"/>
              </a:ext>
            </a:extLst>
          </p:cNvPr>
          <p:cNvSpPr txBox="1"/>
          <p:nvPr/>
        </p:nvSpPr>
        <p:spPr>
          <a:xfrm>
            <a:off x="1087536" y="4206102"/>
            <a:ext cx="118974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빌드 도구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87ACE8-98AA-1E35-8858-C95ACAB32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25" y="1570583"/>
            <a:ext cx="1500262" cy="843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7CB4E4-DCED-84DE-24F7-0030B25B9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54" y="1659028"/>
            <a:ext cx="2848863" cy="666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23FE2F-BD57-32DB-C039-163B89A17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10" y="2885552"/>
            <a:ext cx="1442072" cy="59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362D19-692B-D6E6-9BD9-59D06CF0B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95" y="2891210"/>
            <a:ext cx="1264320" cy="589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02351F-7BDE-F5E9-602C-2D1E867BD8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4" y="5085268"/>
            <a:ext cx="1939518" cy="903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D32850-7134-9F8C-6423-F79368465D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71" y="4024210"/>
            <a:ext cx="2723841" cy="733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6FF841-0094-2CE8-6A9F-CCE6EB8CD7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71" y="5154442"/>
            <a:ext cx="1925117" cy="816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A5A8AA-1257-8AC6-4B07-B5D2B29F50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42" y="4553871"/>
            <a:ext cx="3093404" cy="13750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28D54B-0D6C-2914-0184-7BB002BE9E05}"/>
              </a:ext>
            </a:extLst>
          </p:cNvPr>
          <p:cNvSpPr txBox="1"/>
          <p:nvPr/>
        </p:nvSpPr>
        <p:spPr>
          <a:xfrm>
            <a:off x="1087536" y="5379313"/>
            <a:ext cx="14205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프레임 워크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79A8B-6658-898A-D7F7-6DA5F10CD204}"/>
              </a:ext>
            </a:extLst>
          </p:cNvPr>
          <p:cNvSpPr txBox="1"/>
          <p:nvPr/>
        </p:nvSpPr>
        <p:spPr>
          <a:xfrm>
            <a:off x="8941679" y="3943799"/>
            <a:ext cx="6463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서버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3C1EF6-B859-4697-129C-4D6D49F24A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05" y="1570583"/>
            <a:ext cx="1096025" cy="843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8EE75C-BFCB-3B79-2E8B-76FBFEB7D117}"/>
              </a:ext>
            </a:extLst>
          </p:cNvPr>
          <p:cNvSpPr/>
          <p:nvPr/>
        </p:nvSpPr>
        <p:spPr>
          <a:xfrm>
            <a:off x="7135435" y="2615446"/>
            <a:ext cx="4167955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8523A-7AAC-AD5F-E237-C01DCA189D53}"/>
              </a:ext>
            </a:extLst>
          </p:cNvPr>
          <p:cNvSpPr txBox="1"/>
          <p:nvPr/>
        </p:nvSpPr>
        <p:spPr>
          <a:xfrm>
            <a:off x="7252482" y="3032361"/>
            <a:ext cx="200086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API : RESTful API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682C94-34F0-3D6D-0B27-20F887E02A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18" y="1514447"/>
            <a:ext cx="899616" cy="8996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52D17E-7ED8-B6F6-D9B0-CEF922D11D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59" y="1510863"/>
            <a:ext cx="629102" cy="887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28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사용자 정보 수정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 smtClean="0"/>
              <a:t>SetUserDto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900116"/>
              </p:ext>
            </p:extLst>
          </p:nvPr>
        </p:nvGraphicFramePr>
        <p:xfrm>
          <a:off x="749095" y="1812758"/>
          <a:ext cx="10854236" cy="394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4296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2271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7805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84552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06367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07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43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사용자 프로필 정보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3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구매한 강의 목록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GetOrderListDto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49798"/>
              </p:ext>
            </p:extLst>
          </p:nvPr>
        </p:nvGraphicFramePr>
        <p:xfrm>
          <a:off x="652841" y="1694143"/>
          <a:ext cx="10854236" cy="344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orderNumber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orderDate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Date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Status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23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구매한 강의 목록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GetOrderListDto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ClassNameDto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14354"/>
              </p:ext>
            </p:extLst>
          </p:nvPr>
        </p:nvGraphicFramePr>
        <p:xfrm>
          <a:off x="700967" y="2207491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02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작성한 리뷰 목록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GetUserPostingDto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14065"/>
              </p:ext>
            </p:extLst>
          </p:nvPr>
        </p:nvGraphicFramePr>
        <p:xfrm>
          <a:off x="652841" y="1694143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리뷰번호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98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 smtClean="0">
                <a:ea typeface="마루 부리 중간" panose="020B0600000101010101" pitchFamily="50" charset="-127"/>
                <a:cs typeface="Poppins" panose="02000000000000000000" pitchFamily="2" charset="0"/>
              </a:rPr>
              <a:t>결제내역</a:t>
            </a:r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GetOrderListDto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49798"/>
              </p:ext>
            </p:extLst>
          </p:nvPr>
        </p:nvGraphicFramePr>
        <p:xfrm>
          <a:off x="652841" y="1694143"/>
          <a:ext cx="10854236" cy="344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orderNumber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orderDate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Date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Status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ClassNameDto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905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수정할 사용자 정보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137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회원탈퇴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 smtClean="0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9950"/>
              </p:ext>
            </p:extLst>
          </p:nvPr>
        </p:nvGraphicFramePr>
        <p:xfrm>
          <a:off x="668883" y="1790396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</a:t>
                      </a:r>
                      <a:endParaRPr lang="en-US" altLang="ko-KR" sz="1400" baseline="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</a:t>
                      </a:r>
                      <a:r>
                        <a:rPr lang="ko-KR" altLang="en-US" sz="140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메세지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952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사용자 정보 수정 </a:t>
            </a:r>
            <a:r>
              <a:rPr lang="en-US" altLang="ko-KR" dirty="0" smtClean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 smtClean="0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388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C59BF20-0BAA-490D-95E1-02638BB3EF22}"/>
              </a:ext>
            </a:extLst>
          </p:cNvPr>
          <p:cNvSpPr txBox="1"/>
          <p:nvPr/>
        </p:nvSpPr>
        <p:spPr>
          <a:xfrm>
            <a:off x="1233291" y="2401865"/>
            <a:ext cx="9725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마루 부리 중간" panose="020B0600000101010101" pitchFamily="50" charset="-127"/>
              </a:rPr>
              <a:t>Thank You</a:t>
            </a:r>
            <a:endParaRPr lang="en-US" sz="9600" dirty="0">
              <a:solidFill>
                <a:schemeClr val="accent6"/>
              </a:solidFill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7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B148B-41D9-408D-9783-B626A3DE2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ERD</a:t>
            </a:r>
            <a:endParaRPr lang="en-ID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D1B7B97-1339-A0F9-CD8A-B46D0CD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62" y="1118579"/>
            <a:ext cx="8450139" cy="51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1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메인화면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3C9A0-8548-58AD-0532-D01EC356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759926"/>
            <a:ext cx="7825154" cy="43554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4152BD3-2540-FE96-B529-B0FC126A9F7D}"/>
              </a:ext>
            </a:extLst>
          </p:cNvPr>
          <p:cNvSpPr/>
          <p:nvPr/>
        </p:nvSpPr>
        <p:spPr>
          <a:xfrm>
            <a:off x="2573216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F5FF9-247F-BFAB-D6A9-C9D622E1AD23}"/>
              </a:ext>
            </a:extLst>
          </p:cNvPr>
          <p:cNvSpPr/>
          <p:nvPr/>
        </p:nvSpPr>
        <p:spPr>
          <a:xfrm>
            <a:off x="2116015" y="1780594"/>
            <a:ext cx="411241" cy="1891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8056F1-0A7E-9E38-6B57-4BDE329E057F}"/>
              </a:ext>
            </a:extLst>
          </p:cNvPr>
          <p:cNvSpPr/>
          <p:nvPr/>
        </p:nvSpPr>
        <p:spPr>
          <a:xfrm>
            <a:off x="6657242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6A04B-0A23-7F01-1BEB-84BFA567C5F2}"/>
              </a:ext>
            </a:extLst>
          </p:cNvPr>
          <p:cNvSpPr/>
          <p:nvPr/>
        </p:nvSpPr>
        <p:spPr>
          <a:xfrm>
            <a:off x="5838087" y="1804345"/>
            <a:ext cx="705190" cy="165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90C7B6-FFD4-273C-BC3D-30F67BA8FA4F}"/>
              </a:ext>
            </a:extLst>
          </p:cNvPr>
          <p:cNvSpPr/>
          <p:nvPr/>
        </p:nvSpPr>
        <p:spPr>
          <a:xfrm>
            <a:off x="6066693" y="376267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9F5B7B-8EF1-B75B-9BA3-4B61F0B25F6F}"/>
              </a:ext>
            </a:extLst>
          </p:cNvPr>
          <p:cNvSpPr/>
          <p:nvPr/>
        </p:nvSpPr>
        <p:spPr>
          <a:xfrm>
            <a:off x="3090496" y="3784072"/>
            <a:ext cx="2888819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AFF850-7626-06C1-D4C3-5BE461AEF541}"/>
              </a:ext>
            </a:extLst>
          </p:cNvPr>
          <p:cNvSpPr/>
          <p:nvPr/>
        </p:nvSpPr>
        <p:spPr>
          <a:xfrm>
            <a:off x="5808785" y="414162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2255A-C5F2-5A8E-10B6-4DB9E31CDD9F}"/>
              </a:ext>
            </a:extLst>
          </p:cNvPr>
          <p:cNvSpPr/>
          <p:nvPr/>
        </p:nvSpPr>
        <p:spPr>
          <a:xfrm>
            <a:off x="3423139" y="4141624"/>
            <a:ext cx="2334223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DDAD7E-EEFF-42C2-7275-6C4AC28F661D}"/>
              </a:ext>
            </a:extLst>
          </p:cNvPr>
          <p:cNvSpPr/>
          <p:nvPr/>
        </p:nvSpPr>
        <p:spPr>
          <a:xfrm>
            <a:off x="1828800" y="474827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A23904-2CD8-0225-594A-6ED85C23828C}"/>
              </a:ext>
            </a:extLst>
          </p:cNvPr>
          <p:cNvSpPr/>
          <p:nvPr/>
        </p:nvSpPr>
        <p:spPr>
          <a:xfrm>
            <a:off x="2177561" y="4870442"/>
            <a:ext cx="4648177" cy="1206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8591617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8701589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985750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강의목록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6D4BFF-E488-366F-E201-D2CC24E7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34" y="2135497"/>
            <a:ext cx="1308769" cy="1117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9973542" y="2135497"/>
            <a:ext cx="175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카테고리별로 강의 목록을 볼 수 있음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716434" y="346490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985750" y="34201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716433" y="3861139"/>
            <a:ext cx="29971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 버튼을 클릭하면 로그인 팝업 창 실행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버튼을 클릭하면 회원가입 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 후 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장바구니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로그아웃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마이페이지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버튼으로 변경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1D6533A-C5BC-FED2-B434-7F6050AA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514" y="5473671"/>
            <a:ext cx="2178763" cy="55785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2862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메인화면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3C9A0-8548-58AD-0532-D01EC356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759926"/>
            <a:ext cx="7825154" cy="43554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4152BD3-2540-FE96-B529-B0FC126A9F7D}"/>
              </a:ext>
            </a:extLst>
          </p:cNvPr>
          <p:cNvSpPr/>
          <p:nvPr/>
        </p:nvSpPr>
        <p:spPr>
          <a:xfrm>
            <a:off x="2573216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F5FF9-247F-BFAB-D6A9-C9D622E1AD23}"/>
              </a:ext>
            </a:extLst>
          </p:cNvPr>
          <p:cNvSpPr/>
          <p:nvPr/>
        </p:nvSpPr>
        <p:spPr>
          <a:xfrm>
            <a:off x="2116015" y="1780594"/>
            <a:ext cx="411241" cy="1891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8056F1-0A7E-9E38-6B57-4BDE329E057F}"/>
              </a:ext>
            </a:extLst>
          </p:cNvPr>
          <p:cNvSpPr/>
          <p:nvPr/>
        </p:nvSpPr>
        <p:spPr>
          <a:xfrm>
            <a:off x="6657242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6A04B-0A23-7F01-1BEB-84BFA567C5F2}"/>
              </a:ext>
            </a:extLst>
          </p:cNvPr>
          <p:cNvSpPr/>
          <p:nvPr/>
        </p:nvSpPr>
        <p:spPr>
          <a:xfrm>
            <a:off x="5838087" y="1804345"/>
            <a:ext cx="705190" cy="165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90C7B6-FFD4-273C-BC3D-30F67BA8FA4F}"/>
              </a:ext>
            </a:extLst>
          </p:cNvPr>
          <p:cNvSpPr/>
          <p:nvPr/>
        </p:nvSpPr>
        <p:spPr>
          <a:xfrm>
            <a:off x="6066693" y="376267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9F5B7B-8EF1-B75B-9BA3-4B61F0B25F6F}"/>
              </a:ext>
            </a:extLst>
          </p:cNvPr>
          <p:cNvSpPr/>
          <p:nvPr/>
        </p:nvSpPr>
        <p:spPr>
          <a:xfrm>
            <a:off x="3090496" y="3784072"/>
            <a:ext cx="2888819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AFF850-7626-06C1-D4C3-5BE461AEF541}"/>
              </a:ext>
            </a:extLst>
          </p:cNvPr>
          <p:cNvSpPr/>
          <p:nvPr/>
        </p:nvSpPr>
        <p:spPr>
          <a:xfrm>
            <a:off x="5808785" y="414162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2255A-C5F2-5A8E-10B6-4DB9E31CDD9F}"/>
              </a:ext>
            </a:extLst>
          </p:cNvPr>
          <p:cNvSpPr/>
          <p:nvPr/>
        </p:nvSpPr>
        <p:spPr>
          <a:xfrm>
            <a:off x="3423139" y="4141624"/>
            <a:ext cx="2334223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DDAD7E-EEFF-42C2-7275-6C4AC28F661D}"/>
              </a:ext>
            </a:extLst>
          </p:cNvPr>
          <p:cNvSpPr/>
          <p:nvPr/>
        </p:nvSpPr>
        <p:spPr>
          <a:xfrm>
            <a:off x="1828800" y="474827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A23904-2CD8-0225-594A-6ED85C23828C}"/>
              </a:ext>
            </a:extLst>
          </p:cNvPr>
          <p:cNvSpPr/>
          <p:nvPr/>
        </p:nvSpPr>
        <p:spPr>
          <a:xfrm>
            <a:off x="2177561" y="4870442"/>
            <a:ext cx="4648177" cy="1206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8591617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8701589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985750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강의검색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801107" y="2104575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키워드를 포함한 강의를 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검색할 수 있음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701590" y="270092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970906" y="2656201"/>
            <a:ext cx="2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카테고리별 강의목록 이동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701589" y="3097160"/>
            <a:ext cx="299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선택한 카테고리의 강의목록 페이지로 이동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77CE4A9-1541-33C6-A66A-A761BDE6D7F5}"/>
              </a:ext>
            </a:extLst>
          </p:cNvPr>
          <p:cNvSpPr/>
          <p:nvPr/>
        </p:nvSpPr>
        <p:spPr>
          <a:xfrm>
            <a:off x="8701590" y="369299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D1968-B1DB-6C0F-2FD9-286A1E495FBD}"/>
              </a:ext>
            </a:extLst>
          </p:cNvPr>
          <p:cNvSpPr txBox="1"/>
          <p:nvPr/>
        </p:nvSpPr>
        <p:spPr>
          <a:xfrm>
            <a:off x="8970906" y="3648268"/>
            <a:ext cx="2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카테고리별 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DDC0-01AF-E50D-E5F1-978C295BCADB}"/>
              </a:ext>
            </a:extLst>
          </p:cNvPr>
          <p:cNvSpPr txBox="1"/>
          <p:nvPr/>
        </p:nvSpPr>
        <p:spPr>
          <a:xfrm>
            <a:off x="8701589" y="4089227"/>
            <a:ext cx="299712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카테고리마다 강의 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개씩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클릭하면 강의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36152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3 Light">
      <a:dk1>
        <a:srgbClr val="1A242E"/>
      </a:dk1>
      <a:lt1>
        <a:srgbClr val="F9F9F9"/>
      </a:lt1>
      <a:dk2>
        <a:srgbClr val="2C3E50"/>
      </a:dk2>
      <a:lt2>
        <a:srgbClr val="E7E6E6"/>
      </a:lt2>
      <a:accent1>
        <a:srgbClr val="D3AA42"/>
      </a:accent1>
      <a:accent2>
        <a:srgbClr val="EF9A00"/>
      </a:accent2>
      <a:accent3>
        <a:srgbClr val="4B5554"/>
      </a:accent3>
      <a:accent4>
        <a:srgbClr val="83D7C1"/>
      </a:accent4>
      <a:accent5>
        <a:srgbClr val="9DC899"/>
      </a:accent5>
      <a:accent6>
        <a:srgbClr val="B8B96F"/>
      </a:accent6>
      <a:hlink>
        <a:srgbClr val="0563C1"/>
      </a:hlink>
      <a:folHlink>
        <a:srgbClr val="954F72"/>
      </a:folHlink>
    </a:clrScheme>
    <a:fontScheme name="abmon">
      <a:majorFont>
        <a:latin typeface="Abril Fatface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5224</TotalTime>
  <Words>2530</Words>
  <Application>Microsoft Office PowerPoint</Application>
  <PresentationFormat>와이드스크린</PresentationFormat>
  <Paragraphs>1391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Open Sans Light</vt:lpstr>
      <vt:lpstr>Open Sans</vt:lpstr>
      <vt:lpstr>Montserrat</vt:lpstr>
      <vt:lpstr>Arial</vt:lpstr>
      <vt:lpstr>마루 부리 중간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ITPS</cp:lastModifiedBy>
  <cp:revision>116</cp:revision>
  <dcterms:created xsi:type="dcterms:W3CDTF">2016-11-04T05:31:34Z</dcterms:created>
  <dcterms:modified xsi:type="dcterms:W3CDTF">2023-03-23T07:55:16Z</dcterms:modified>
</cp:coreProperties>
</file>